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E8D1D7-8961-4BAB-9A56-FB621B74F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2BE88B-9A0E-4787-97E0-83B97E637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769126-562C-43D8-9870-07CD0994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4B6F-0C83-46E7-99B6-66F2D2CEB1BF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D2A9BC-9090-47BE-96FA-C33FF6B9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DB4226-D2C2-4CEE-99F8-C9BC0B9A1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44D3-45A7-41D9-B765-A0F6355B3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59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58C31D-7FDA-43EC-B580-69E030BD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EFE9629-0AAC-492C-B27D-DFA6D7E0C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CD1B70-D526-4E14-B6A8-3FCA60A0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4B6F-0C83-46E7-99B6-66F2D2CEB1BF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10CE85-6D69-443E-8DCD-67A967109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CEC808-FFED-4A9A-9892-293B11DBB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44D3-45A7-41D9-B765-A0F6355B3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02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79FD7B4-D201-47A2-9012-830FD7D1A2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2F794A-6C2D-4A19-9DB5-F5BB9F08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5256E5-96D1-421E-AFA4-4A26C771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4B6F-0C83-46E7-99B6-66F2D2CEB1BF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C0FB57-DEAD-48D8-9D7A-3C4971390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C30BD8-9EFB-487E-9973-9F2E0E030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44D3-45A7-41D9-B765-A0F6355B3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39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43136-C597-46DF-939A-D9E6010F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94ADCA-770B-4E6D-A5DA-C7C12D708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1A4234-03EA-471F-9FDF-1E0A5EBE7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4B6F-0C83-46E7-99B6-66F2D2CEB1BF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26869C-DAA6-4FDE-9ED4-BB5F2682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936489-8BF8-4A01-8CED-DC2EA175F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44D3-45A7-41D9-B765-A0F6355B3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65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925D99-C59A-4319-87C4-5AB7C6D01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0C3E4C-2A11-43B1-8C5C-6E98EDEA0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C11F09-FD52-48F0-A52E-CCA6DFA03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4B6F-0C83-46E7-99B6-66F2D2CEB1BF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A95695-FF5C-4D68-AE67-5A4EBB067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41A3E8-27BB-4DAE-A74D-4D0178816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44D3-45A7-41D9-B765-A0F6355B3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90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65095F-907E-4566-880A-09F3885DB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3358B3-F3F9-4583-B6DC-B89691F73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E957293-FBA2-4E58-BB3E-F9CC70696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A0F3F6-5FCD-4514-9B5C-159F817BE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4B6F-0C83-46E7-99B6-66F2D2CEB1BF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1756FC-6F75-43BE-92B9-9F05DB25D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A0DAFC-E3AF-444B-8A09-3BF42FB10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44D3-45A7-41D9-B765-A0F6355B3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93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F802A2-705D-4FAA-9BCE-0A978C030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AA2F86-0E2A-4378-8772-035CADA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6112E6-1009-4D31-90A9-E03BB5F98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EBAF843-F6C0-4138-B2DC-41976C0E9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0A54EE5-BD55-430F-98A1-4F30CBB73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6439A97-4056-4479-9788-E5EEBE26B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4B6F-0C83-46E7-99B6-66F2D2CEB1BF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91EA074-2432-4009-B018-0D69DAE85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F3C04D-A669-4151-8119-9C446CBCA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44D3-45A7-41D9-B765-A0F6355B3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74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9200DF-5AAF-478C-B178-FFD067352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E5AC9BC-8EF4-4532-BC91-C16FF448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4B6F-0C83-46E7-99B6-66F2D2CEB1BF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17C2B66-4390-4CA7-BE89-4A7A4B8FD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26E571E-9D6D-411A-B457-A92CA321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44D3-45A7-41D9-B765-A0F6355B3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07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7820D9E-F835-466A-A296-AA504E4B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4B6F-0C83-46E7-99B6-66F2D2CEB1BF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63D97C2-B400-42A4-8F91-4962C334B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2183160-BF01-4D86-B65E-AE51B97A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44D3-45A7-41D9-B765-A0F6355B3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32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67264C-4BF4-4CF5-9258-66D174E9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52A150-7605-4DE1-B1D1-9252C1024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F4F964-53F0-46F1-83EB-31CD96223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664796-494B-4644-87A2-6D581E4B5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4B6F-0C83-46E7-99B6-66F2D2CEB1BF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6D8DDA-7321-415C-82BB-537E77803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0520604-5F81-4325-AF1D-FF9F3BF9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44D3-45A7-41D9-B765-A0F6355B3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51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209BF9-5B51-4A07-8727-80E56A535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0B43DCC-B143-4D74-8A50-DF08848C18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664767-55E0-4126-91A2-A046D0CCF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912530-94A0-4EEC-B6BD-7875473A8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4B6F-0C83-46E7-99B6-66F2D2CEB1BF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5A58EA-15E8-4E4B-977B-A83A26FE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49C3FC-A451-4112-8C4C-09B90003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44D3-45A7-41D9-B765-A0F6355B3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7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44B14E0-3A9B-4233-97AF-1E898C973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E073DD-EC1D-4369-8BBF-C5BA5DBEE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EE123B-DCA5-419E-A3C7-68D573B11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F4B6F-0C83-46E7-99B6-66F2D2CEB1BF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50689C-21B1-4647-89FE-C79446021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577EA1-CE90-4EF6-8858-0763D371C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44D3-45A7-41D9-B765-A0F6355B3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10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99955D-09A2-4016-B7E3-1205BF8C9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3512" y="2420888"/>
            <a:ext cx="8784976" cy="2520280"/>
          </a:xfrm>
        </p:spPr>
        <p:txBody>
          <a:bodyPr anchor="ctr">
            <a:normAutofit/>
          </a:bodyPr>
          <a:lstStyle/>
          <a:p>
            <a:pPr algn="ctr"/>
            <a:r>
              <a:rPr lang="fr-FR" sz="3600" b="1" dirty="0">
                <a:solidFill>
                  <a:schemeClr val="tx1"/>
                </a:solidFill>
                <a:latin typeface="+mj-lt"/>
              </a:rPr>
              <a:t>Bilan des tensions automne-hiver 2016-2017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F4D111-6511-4496-912D-057B894F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7517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08720"/>
          </a:xfrm>
        </p:spPr>
        <p:txBody>
          <a:bodyPr>
            <a:normAutofit/>
          </a:bodyPr>
          <a:lstStyle/>
          <a:p>
            <a:r>
              <a:rPr lang="fr-FR" sz="3600" dirty="0"/>
              <a:t>Mesures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31504" y="764704"/>
            <a:ext cx="8856984" cy="590465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2000" b="1" i="1" dirty="0"/>
              <a:t>Ouverture de lits </a:t>
            </a:r>
            <a:endParaRPr lang="fr-FR" sz="2000" b="1" dirty="0"/>
          </a:p>
          <a:p>
            <a:pPr marL="857250" lvl="1" indent="-457200"/>
            <a:r>
              <a:rPr lang="fr-FR" sz="2000" dirty="0"/>
              <a:t>Unités saisonnières </a:t>
            </a:r>
          </a:p>
          <a:p>
            <a:pPr marL="857250" lvl="1" indent="-457200"/>
            <a:r>
              <a:rPr lang="fr-FR" sz="2000" dirty="0"/>
              <a:t>Dispositifs dans les services d’hospitalisation (ciblés ou non)</a:t>
            </a:r>
          </a:p>
          <a:p>
            <a:pPr marL="857250" lvl="1" indent="-457200"/>
            <a:r>
              <a:rPr lang="fr-FR" sz="2000" dirty="0"/>
              <a:t>UHTCD, HS, « zones tampons »,...</a:t>
            </a:r>
          </a:p>
          <a:p>
            <a:pPr marL="857250" lvl="1" indent="-457200"/>
            <a:endParaRPr lang="fr-FR" sz="2000" dirty="0"/>
          </a:p>
          <a:p>
            <a:pPr marL="0" indent="0">
              <a:buNone/>
            </a:pPr>
            <a:r>
              <a:rPr lang="fr-FR" sz="2000" b="1" i="1" dirty="0"/>
              <a:t>Activation des sorties </a:t>
            </a:r>
            <a:r>
              <a:rPr lang="fr-FR" sz="2000" dirty="0"/>
              <a:t>: communication interne(médecins des étages) et externe (SSR ...), anticipation de sorties</a:t>
            </a:r>
          </a:p>
          <a:p>
            <a:pPr marL="0" indent="0">
              <a:buNone/>
            </a:pPr>
            <a:endParaRPr lang="fr-FR" sz="2000" b="1" i="1" dirty="0"/>
          </a:p>
          <a:p>
            <a:pPr marL="0" indent="0">
              <a:buNone/>
            </a:pPr>
            <a:r>
              <a:rPr lang="fr-FR" sz="2000" b="1" i="1" dirty="0"/>
              <a:t>Entraide entre ES</a:t>
            </a:r>
            <a:endParaRPr lang="fr-FR" sz="2000" b="1" dirty="0"/>
          </a:p>
          <a:p>
            <a:pPr marL="857250" lvl="1" indent="-457200"/>
            <a:r>
              <a:rPr lang="fr-FR" sz="2000" dirty="0"/>
              <a:t>communication dans les territoires et vers les SAMU </a:t>
            </a:r>
          </a:p>
          <a:p>
            <a:pPr marL="857250" lvl="1" indent="-457200"/>
            <a:r>
              <a:rPr lang="fr-FR" sz="2000" dirty="0"/>
              <a:t>transferts intra ou extra territorial, voire hors région </a:t>
            </a:r>
          </a:p>
          <a:p>
            <a:pPr marL="0" indent="0">
              <a:buNone/>
            </a:pPr>
            <a:endParaRPr lang="fr-FR" sz="2000" b="1" i="1" dirty="0"/>
          </a:p>
          <a:p>
            <a:pPr marL="0" indent="0">
              <a:buNone/>
            </a:pPr>
            <a:r>
              <a:rPr lang="fr-FR" sz="2000" b="1" i="1" dirty="0"/>
              <a:t>Limitation des programmations </a:t>
            </a:r>
            <a:r>
              <a:rPr lang="fr-FR" sz="2000" dirty="0"/>
              <a:t>: peu (2?) 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b="1" i="1" dirty="0"/>
              <a:t>Renforts personnels :</a:t>
            </a:r>
            <a:r>
              <a:rPr lang="fr-FR" sz="2000" b="1" dirty="0"/>
              <a:t> </a:t>
            </a:r>
            <a:r>
              <a:rPr lang="fr-FR" sz="2000" dirty="0"/>
              <a:t>médicaux et para médicaux mais difficulté et épuisement des équipes 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b="1" i="1" dirty="0"/>
              <a:t>Action de l’ARS: </a:t>
            </a:r>
          </a:p>
          <a:p>
            <a:pPr lvl="1"/>
            <a:r>
              <a:rPr lang="fr-FR" sz="2000" dirty="0"/>
              <a:t>Renforcement du suivi :fréquence rapprochée des bulletins BACH et réunions organisées par l’ARS pendant cette période  difficile </a:t>
            </a:r>
          </a:p>
          <a:p>
            <a:pPr lvl="1"/>
            <a:r>
              <a:rPr lang="fr-FR" sz="2000" dirty="0"/>
              <a:t>Action de communication pour aider un ES en difficulté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34BC0D-52E6-4D24-BA0E-01E2C9BF4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783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008112"/>
          </a:xfrm>
        </p:spPr>
        <p:txBody>
          <a:bodyPr>
            <a:normAutofit/>
          </a:bodyPr>
          <a:lstStyle/>
          <a:p>
            <a:r>
              <a:rPr lang="fr-FR" sz="3600" dirty="0"/>
              <a:t>Remarques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328592"/>
          </a:xfrm>
        </p:spPr>
        <p:txBody>
          <a:bodyPr>
            <a:normAutofit/>
          </a:bodyPr>
          <a:lstStyle/>
          <a:p>
            <a:pPr algn="just"/>
            <a:r>
              <a:rPr lang="fr-FR" sz="1800" dirty="0"/>
              <a:t>La zone la plus rouge correspond à l’épidémie grippale (et autres infections épidémiques respiratoires et autres) avec coexistence de facteurs concourant à la tension: </a:t>
            </a:r>
          </a:p>
          <a:p>
            <a:pPr lvl="1" algn="just"/>
            <a:r>
              <a:rPr lang="fr-FR" sz="1800" dirty="0"/>
              <a:t>Population touchée: PA , comorbidité (</a:t>
            </a:r>
            <a:r>
              <a:rPr lang="fr-FR" sz="1800" dirty="0" err="1"/>
              <a:t>Tx</a:t>
            </a:r>
            <a:r>
              <a:rPr lang="fr-FR" sz="1800" dirty="0"/>
              <a:t> hospitalisation, durée séjour, possibilité de sortie)</a:t>
            </a:r>
          </a:p>
          <a:p>
            <a:pPr lvl="1" algn="just"/>
            <a:r>
              <a:rPr lang="fr-FR" sz="1800" dirty="0"/>
              <a:t>Charge de travail augmentée par les précautions contamination (SU et aval)</a:t>
            </a:r>
          </a:p>
          <a:p>
            <a:pPr lvl="1" algn="just"/>
            <a:r>
              <a:rPr lang="fr-FR" sz="1800" dirty="0"/>
              <a:t>Soignants non épargnés par l’épidémie(SU et aval) et difficultés de renfort</a:t>
            </a:r>
          </a:p>
          <a:p>
            <a:pPr lvl="1" algn="just"/>
            <a:r>
              <a:rPr lang="fr-FR" sz="1800" dirty="0"/>
              <a:t>Couverture vaccinale insuffisante des patients et soignants </a:t>
            </a:r>
          </a:p>
          <a:p>
            <a:pPr marL="457200" lvl="1" indent="0" algn="just">
              <a:buNone/>
            </a:pPr>
            <a:endParaRPr lang="fr-FR" sz="1800" dirty="0"/>
          </a:p>
          <a:p>
            <a:pPr algn="just"/>
            <a:r>
              <a:rPr lang="fr-FR" sz="1800" dirty="0"/>
              <a:t>Récurrence des diminutions capacitaires par présence de patients malades ou porteurs de BMR </a:t>
            </a:r>
          </a:p>
          <a:p>
            <a:pPr marL="0" indent="0" algn="just">
              <a:buNone/>
            </a:pPr>
            <a:endParaRPr lang="fr-FR" sz="1800" dirty="0"/>
          </a:p>
          <a:p>
            <a:pPr algn="just"/>
            <a:r>
              <a:rPr lang="fr-FR" sz="1800" dirty="0"/>
              <a:t>Evolution régionale dans la prise en compte des tensions: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fr-FR" sz="1800" dirty="0"/>
              <a:t>Elargissement du panel de mesures prises par les ES 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fr-FR" sz="1800" dirty="0"/>
              <a:t>Développement des unités saisonnières 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fr-FR" sz="1800" dirty="0"/>
              <a:t>Meilleure communication intra et extraterritoriale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fr-FR" sz="1800" dirty="0"/>
              <a:t>Implication de l’ARS </a:t>
            </a:r>
          </a:p>
          <a:p>
            <a:pPr marL="457200" lvl="1" indent="0">
              <a:buNone/>
            </a:pPr>
            <a:endParaRPr lang="fr-FR" sz="1800" dirty="0"/>
          </a:p>
          <a:p>
            <a:endParaRPr lang="fr-FR" sz="20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055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36712"/>
          </a:xfrm>
        </p:spPr>
        <p:txBody>
          <a:bodyPr>
            <a:normAutofit/>
          </a:bodyPr>
          <a:lstStyle/>
          <a:p>
            <a:r>
              <a:rPr lang="fr-FR" sz="3600" dirty="0"/>
              <a:t>GRIPPE 2016-2017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2498" y="908720"/>
            <a:ext cx="8435280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200" b="1" i="1" dirty="0"/>
              <a:t>Caractéristiques générales </a:t>
            </a:r>
            <a:r>
              <a:rPr lang="fr-FR" sz="2200" dirty="0"/>
              <a:t>:</a:t>
            </a:r>
          </a:p>
          <a:p>
            <a:pPr algn="just"/>
            <a:r>
              <a:rPr lang="fr-FR" sz="2200" dirty="0"/>
              <a:t>Évolution: début semaine 49 (5 au 11 décembre) en Bretagne et Ile de France, généralisée semaine 52, fin de l’épidémie S9 </a:t>
            </a:r>
          </a:p>
          <a:p>
            <a:pPr algn="just"/>
            <a:r>
              <a:rPr lang="fr-FR" sz="2200" dirty="0"/>
              <a:t>Bretagne moins touchée que d’autres régions (Corse Auvergne Rhône Alpes et PACA) </a:t>
            </a:r>
          </a:p>
          <a:p>
            <a:pPr algn="just"/>
            <a:r>
              <a:rPr lang="fr-FR" sz="2200" dirty="0"/>
              <a:t>infection quasi exclusive à virus A:H3N1(et vaccin peu efficace)</a:t>
            </a:r>
          </a:p>
          <a:p>
            <a:pPr algn="just"/>
            <a:endParaRPr lang="fr-FR" sz="2200" dirty="0"/>
          </a:p>
          <a:p>
            <a:pPr marL="0" indent="0" algn="just">
              <a:buNone/>
            </a:pPr>
            <a:r>
              <a:rPr lang="fr-FR" sz="2200" b="1" i="1" dirty="0"/>
              <a:t>Recours aux soins et part des personnes âgées(PA)</a:t>
            </a:r>
          </a:p>
          <a:p>
            <a:pPr algn="just"/>
            <a:r>
              <a:rPr lang="fr-FR" sz="2200" dirty="0"/>
              <a:t>Consultations: pour les plus de 65 ans , 2 fois plus que l’an dernier mais moins que la précédente  </a:t>
            </a:r>
          </a:p>
          <a:p>
            <a:pPr algn="just"/>
            <a:r>
              <a:rPr lang="fr-FR" sz="2200" dirty="0"/>
              <a:t>Urgences 40000 passages dont 15% d’hospitalisation (13% 65-74 et 56% plus de 75ans); pour les PA , le nombre d’hospitalisation a doublé pour les 65-74 et triplé pour les plus de 75 par rapport à 2015 </a:t>
            </a:r>
          </a:p>
          <a:p>
            <a:pPr algn="just"/>
            <a:r>
              <a:rPr lang="fr-FR" sz="2200" dirty="0"/>
              <a:t>Cas groupés d’infection en foyer de PA (1641) plus élevé qu’en 2015 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392144" y="623731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rgbClr val="0070C0"/>
                </a:solidFill>
              </a:rPr>
              <a:t>Bulletin hebdomadaire  SP France du 8 mars 2017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27DEA2-6700-4B0C-BF83-B9D238F7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356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GRIPPE 2016-2017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000" b="1" i="1" dirty="0"/>
              <a:t>Cas graves admis en réanimation</a:t>
            </a:r>
            <a:r>
              <a:rPr lang="fr-FR" sz="2000" dirty="0"/>
              <a:t>:</a:t>
            </a:r>
          </a:p>
          <a:p>
            <a:pPr marL="0" indent="0" algn="just">
              <a:buNone/>
            </a:pPr>
            <a:r>
              <a:rPr lang="fr-FR" sz="2000" dirty="0"/>
              <a:t>	- le  nombre total est comparable à 2015 </a:t>
            </a:r>
          </a:p>
          <a:p>
            <a:pPr marL="0" indent="0" algn="just">
              <a:buNone/>
            </a:pPr>
            <a:r>
              <a:rPr lang="fr-FR" sz="2000" dirty="0"/>
              <a:t>	- le % de PA est plus élevé: </a:t>
            </a:r>
            <a:r>
              <a:rPr lang="fr-FR" sz="2000" b="1" dirty="0"/>
              <a:t>+28% </a:t>
            </a:r>
            <a:r>
              <a:rPr lang="fr-FR" sz="2000" dirty="0"/>
              <a:t>pour les 65-74 et </a:t>
            </a:r>
            <a:r>
              <a:rPr lang="fr-FR" sz="2000" b="1" dirty="0"/>
              <a:t>+ 42% </a:t>
            </a:r>
            <a:r>
              <a:rPr lang="fr-FR" sz="2000" dirty="0"/>
              <a:t>pour les +  	de 75 ans</a:t>
            </a:r>
          </a:p>
          <a:p>
            <a:pPr marL="0" indent="0" algn="just">
              <a:buNone/>
            </a:pPr>
            <a:endParaRPr lang="fr-FR" sz="2000" dirty="0"/>
          </a:p>
          <a:p>
            <a:pPr algn="just"/>
            <a:r>
              <a:rPr lang="fr-FR" sz="2000" b="1" i="1" dirty="0"/>
              <a:t>Mortalité</a:t>
            </a:r>
            <a:r>
              <a:rPr lang="fr-FR" sz="2000" dirty="0"/>
              <a:t> : </a:t>
            </a:r>
          </a:p>
          <a:p>
            <a:pPr marL="0" indent="0" algn="just">
              <a:buNone/>
            </a:pPr>
            <a:r>
              <a:rPr lang="fr-FR" sz="2000" dirty="0"/>
              <a:t>	-surmortalité globale 21 200 (sup à 2015) ; imputable à la grippe 	selon modèle ;  70% soit 14 358 (avec IC de 95% soit 11171 et 	16944); 91% sont des PA de plus de 75 soit 13136 décès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248129" y="5301208"/>
            <a:ext cx="2664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rgbClr val="0070C0"/>
                </a:solidFill>
              </a:rPr>
              <a:t>Bulletin hebdomadaire SP France du 8 mars 2017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23CEC1-EFD4-40AE-A253-46F54FFE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14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99955D-09A2-4016-B7E3-1205BF8C9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3512" y="2420888"/>
            <a:ext cx="8784976" cy="2520280"/>
          </a:xfrm>
        </p:spPr>
        <p:txBody>
          <a:bodyPr anchor="ctr">
            <a:normAutofit/>
          </a:bodyPr>
          <a:lstStyle/>
          <a:p>
            <a:pPr algn="ctr"/>
            <a:r>
              <a:rPr lang="fr-FR" sz="3600" b="1" dirty="0">
                <a:solidFill>
                  <a:schemeClr val="tx1"/>
                </a:solidFill>
                <a:latin typeface="+mj-lt"/>
              </a:rPr>
              <a:t>Bilan à partir des questionnaires de préparation de la réunion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F4D111-6511-4496-912D-057B894F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501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8E612E-B29F-4B60-A6A4-3B2BA7B2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/>
              <a:t>Extrait du questionnaire sur l’avancement des travaux (Q7)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3653DF-9152-4188-A2D8-1E7E1AA32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79891"/>
            <a:ext cx="8229600" cy="868884"/>
          </a:xfrm>
        </p:spPr>
        <p:txBody>
          <a:bodyPr/>
          <a:lstStyle/>
          <a:p>
            <a:r>
              <a:rPr lang="fr-FR" dirty="0"/>
              <a:t>22 participants ont répondu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13DEA9-A973-4B6C-9BF9-5EE6A5A4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/>
              <a:t>15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BF9D696-046C-4DCA-9355-77E6C4C58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720" y="3061441"/>
            <a:ext cx="4482281" cy="266226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524DCE3-2E77-49BF-A749-70BC47665F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016" y="3070995"/>
            <a:ext cx="4320480" cy="265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936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i="1" dirty="0"/>
              <a:t>Commentaires Q7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51595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000" dirty="0"/>
              <a:t> </a:t>
            </a:r>
            <a:r>
              <a:rPr lang="fr-FR" sz="1800" b="1" i="1" dirty="0"/>
              <a:t>Episodes de tension?: </a:t>
            </a:r>
          </a:p>
          <a:p>
            <a:pPr algn="just"/>
            <a:r>
              <a:rPr lang="fr-FR" sz="1800" dirty="0"/>
              <a:t>Réponses non(2): 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fr-FR" sz="1800" dirty="0"/>
              <a:t>l’un indique une tension plus précoce(mi décembre mais finalement moins importante que les années précédentes ,et ce malgré une augmentation de l’activité U)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fr-FR" sz="1800" dirty="0"/>
              <a:t>résultats non superposables aux résultats des bulletins BACH </a:t>
            </a:r>
          </a:p>
          <a:p>
            <a:pPr marL="400050" lvl="1" indent="0" algn="just">
              <a:buNone/>
            </a:pPr>
            <a:endParaRPr lang="fr-FR" sz="1800" dirty="0"/>
          </a:p>
          <a:p>
            <a:pPr marL="0" indent="0" algn="just">
              <a:buNone/>
            </a:pPr>
            <a:r>
              <a:rPr lang="fr-FR" sz="1800" b="1" i="1" dirty="0"/>
              <a:t>Plus importants que les années précédentes (9 oui) , et causes identifiées?</a:t>
            </a:r>
          </a:p>
          <a:p>
            <a:pPr algn="just"/>
            <a:r>
              <a:rPr lang="fr-FR" sz="1800" dirty="0"/>
              <a:t>affluence , </a:t>
            </a:r>
          </a:p>
          <a:p>
            <a:pPr algn="just"/>
            <a:r>
              <a:rPr lang="fr-FR" sz="1800" dirty="0"/>
              <a:t>PA précaires sociaux ,</a:t>
            </a:r>
          </a:p>
          <a:p>
            <a:pPr algn="just"/>
            <a:r>
              <a:rPr lang="fr-FR" sz="1800" dirty="0"/>
              <a:t>BHRE et nécessité chambre seule (grippe, patients hémato),</a:t>
            </a:r>
          </a:p>
          <a:p>
            <a:pPr algn="just"/>
            <a:r>
              <a:rPr lang="fr-FR" sz="1800" dirty="0"/>
              <a:t> carences lits d’aval mais également ++ structures d’aval (SSR ..) et difficulté RAD(5 fois), </a:t>
            </a:r>
          </a:p>
          <a:p>
            <a:pPr algn="just"/>
            <a:r>
              <a:rPr lang="fr-FR" sz="1800" dirty="0"/>
              <a:t>fragilité de démographie médicale de ville pointée une fois,</a:t>
            </a:r>
          </a:p>
          <a:p>
            <a:pPr algn="just"/>
            <a:r>
              <a:rPr lang="fr-FR" sz="1800" dirty="0"/>
              <a:t>tension apparaissant plus précocement que d’habitude (3 fois)) </a:t>
            </a: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4644EB-EEE4-4BA0-A350-13E851B2C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12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99955D-09A2-4016-B7E3-1205BF8C9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3512" y="2420888"/>
            <a:ext cx="8784976" cy="2520280"/>
          </a:xfrm>
        </p:spPr>
        <p:txBody>
          <a:bodyPr anchor="ctr">
            <a:normAutofit/>
          </a:bodyPr>
          <a:lstStyle/>
          <a:p>
            <a:pPr algn="ctr"/>
            <a:r>
              <a:rPr lang="fr-FR" sz="3600" b="1" dirty="0">
                <a:solidFill>
                  <a:schemeClr val="tx1"/>
                </a:solidFill>
                <a:latin typeface="+mj-lt"/>
              </a:rPr>
              <a:t>Bilan à partir des bulletins BACH </a:t>
            </a:r>
          </a:p>
          <a:p>
            <a:pPr algn="ctr"/>
            <a:r>
              <a:rPr lang="fr-FR" sz="3600" b="1" dirty="0">
                <a:solidFill>
                  <a:schemeClr val="tx1"/>
                </a:solidFill>
                <a:latin typeface="+mj-lt"/>
              </a:rPr>
              <a:t>et des déclarations ARS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F4D111-6511-4496-912D-057B894F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941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2A4D950-FF28-453B-81F7-86091BF8F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39218"/>
            <a:ext cx="9144000" cy="664616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651857"/>
          </a:xfrm>
        </p:spPr>
        <p:txBody>
          <a:bodyPr>
            <a:normAutofit/>
          </a:bodyPr>
          <a:lstStyle/>
          <a:p>
            <a:r>
              <a:rPr lang="fr-FR" sz="3600" dirty="0"/>
              <a:t>Tensions de sept à </a:t>
            </a:r>
            <a:r>
              <a:rPr lang="fr-FR" sz="3600" dirty="0" err="1"/>
              <a:t>déc</a:t>
            </a:r>
            <a:r>
              <a:rPr lang="fr-FR" sz="3600" dirty="0"/>
              <a:t> 2016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/>
              <a:t>3</a:t>
            </a:fld>
            <a:endParaRPr lang="fr-FR"/>
          </a:p>
        </p:txBody>
      </p:sp>
      <p:sp>
        <p:nvSpPr>
          <p:cNvPr id="6" name="Légende : flèche vers la droite 5">
            <a:extLst>
              <a:ext uri="{FF2B5EF4-FFF2-40B4-BE49-F238E27FC236}">
                <a16:creationId xmlns:a16="http://schemas.microsoft.com/office/drawing/2014/main" id="{79788D83-7672-4508-A548-5C06000E7918}"/>
              </a:ext>
            </a:extLst>
          </p:cNvPr>
          <p:cNvSpPr/>
          <p:nvPr/>
        </p:nvSpPr>
        <p:spPr>
          <a:xfrm rot="5400000">
            <a:off x="3683732" y="3897052"/>
            <a:ext cx="864096" cy="1080120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 de</a:t>
            </a:r>
          </a:p>
          <a:p>
            <a:pPr algn="ctr"/>
            <a:r>
              <a:rPr lang="fr-F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bulletin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2C3F1-BDF4-4968-9458-29EFA4BBB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8808" y="3000916"/>
            <a:ext cx="1509192" cy="127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2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2A4D950-FF28-453B-81F7-86091BF8F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88640"/>
            <a:ext cx="9144000" cy="664616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651857"/>
          </a:xfrm>
        </p:spPr>
        <p:txBody>
          <a:bodyPr>
            <a:normAutofit/>
          </a:bodyPr>
          <a:lstStyle/>
          <a:p>
            <a:r>
              <a:rPr lang="fr-FR" sz="3600" dirty="0"/>
              <a:t>Tensions de sept à </a:t>
            </a:r>
            <a:r>
              <a:rPr lang="fr-FR" sz="3600" dirty="0" err="1"/>
              <a:t>déc</a:t>
            </a:r>
            <a:r>
              <a:rPr lang="fr-FR" sz="3600" dirty="0"/>
              <a:t> 2016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/>
              <a:t>4</a:t>
            </a:fld>
            <a:endParaRPr lang="fr-FR"/>
          </a:p>
        </p:txBody>
      </p:sp>
      <p:sp>
        <p:nvSpPr>
          <p:cNvPr id="6" name="Légende : flèche vers le bas 5">
            <a:extLst>
              <a:ext uri="{FF2B5EF4-FFF2-40B4-BE49-F238E27FC236}">
                <a16:creationId xmlns:a16="http://schemas.microsoft.com/office/drawing/2014/main" id="{DC20BD95-72C0-4D53-AD5C-D6A24172ECA8}"/>
              </a:ext>
            </a:extLst>
          </p:cNvPr>
          <p:cNvSpPr/>
          <p:nvPr/>
        </p:nvSpPr>
        <p:spPr>
          <a:xfrm>
            <a:off x="1559496" y="2420888"/>
            <a:ext cx="2901210" cy="2559326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•Causes :			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affluence: activité urgences importante 	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1 épidémie à BMR avec diminution capacitaire 			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•Mesures : ouverture de lits 			</a:t>
            </a:r>
          </a:p>
          <a:p>
            <a:r>
              <a:rPr lang="fr-FR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•Aucune déclaration </a:t>
            </a:r>
            <a:endParaRPr lang="fr-FR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5A19B99-9AB5-4C9D-B6C2-0C2FCC0E7F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8808" y="2900321"/>
            <a:ext cx="1509192" cy="127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60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2A4D950-FF28-453B-81F7-86091BF8F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88640"/>
            <a:ext cx="9144000" cy="664616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651857"/>
          </a:xfrm>
        </p:spPr>
        <p:txBody>
          <a:bodyPr>
            <a:normAutofit/>
          </a:bodyPr>
          <a:lstStyle/>
          <a:p>
            <a:r>
              <a:rPr lang="fr-FR" sz="3600" dirty="0"/>
              <a:t>Tensions de sept à </a:t>
            </a:r>
            <a:r>
              <a:rPr lang="fr-FR" sz="3600" dirty="0" err="1"/>
              <a:t>déc</a:t>
            </a:r>
            <a:r>
              <a:rPr lang="fr-FR" sz="3600" dirty="0"/>
              <a:t> 2016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/>
              <a:t>5</a:t>
            </a:fld>
            <a:endParaRPr lang="fr-FR"/>
          </a:p>
        </p:txBody>
      </p:sp>
      <p:sp>
        <p:nvSpPr>
          <p:cNvPr id="6" name="Légende : flèche vers le bas 5">
            <a:extLst>
              <a:ext uri="{FF2B5EF4-FFF2-40B4-BE49-F238E27FC236}">
                <a16:creationId xmlns:a16="http://schemas.microsoft.com/office/drawing/2014/main" id="{62CA9956-97F2-4CD0-8008-667DD58D66D7}"/>
              </a:ext>
            </a:extLst>
          </p:cNvPr>
          <p:cNvSpPr/>
          <p:nvPr/>
        </p:nvSpPr>
        <p:spPr>
          <a:xfrm>
            <a:off x="2999657" y="1916832"/>
            <a:ext cx="3738565" cy="284615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050" dirty="0">
                <a:solidFill>
                  <a:schemeClr val="tx1"/>
                </a:solidFill>
              </a:rPr>
              <a:t>•Causes :				</a:t>
            </a:r>
          </a:p>
          <a:p>
            <a:r>
              <a:rPr lang="fr-FR" sz="1050" dirty="0">
                <a:solidFill>
                  <a:schemeClr val="tx1"/>
                </a:solidFill>
              </a:rPr>
              <a:t>– tension d’aval : WE+++ dont soins critiques en fin de mois</a:t>
            </a:r>
          </a:p>
          <a:p>
            <a:r>
              <a:rPr lang="fr-FR" sz="1050" dirty="0">
                <a:solidFill>
                  <a:schemeClr val="tx1"/>
                </a:solidFill>
              </a:rPr>
              <a:t>– activité urgences normale 		</a:t>
            </a:r>
          </a:p>
          <a:p>
            <a:r>
              <a:rPr lang="fr-FR" sz="1050" dirty="0">
                <a:solidFill>
                  <a:schemeClr val="tx1"/>
                </a:solidFill>
              </a:rPr>
              <a:t>– 1 ES : épidémie BMR (différent de celui des septembre)			</a:t>
            </a:r>
          </a:p>
          <a:p>
            <a:r>
              <a:rPr lang="fr-FR" sz="1050" dirty="0">
                <a:solidFill>
                  <a:schemeClr val="tx1"/>
                </a:solidFill>
              </a:rPr>
              <a:t>•Mesures : ouverture de lits 				</a:t>
            </a:r>
          </a:p>
          <a:p>
            <a:r>
              <a:rPr lang="fr-FR" sz="1050" dirty="0">
                <a:solidFill>
                  <a:schemeClr val="tx1"/>
                </a:solidFill>
              </a:rPr>
              <a:t>•Déclaration : 2 ES en fin de mois	</a:t>
            </a:r>
            <a:endParaRPr lang="fr-FR" sz="825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574633F-8D3E-45C8-B92D-8F69D716B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8808" y="2900321"/>
            <a:ext cx="1509192" cy="127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820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2A4D950-FF28-453B-81F7-86091BF8F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88640"/>
            <a:ext cx="9144000" cy="664616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651857"/>
          </a:xfrm>
        </p:spPr>
        <p:txBody>
          <a:bodyPr>
            <a:normAutofit/>
          </a:bodyPr>
          <a:lstStyle/>
          <a:p>
            <a:r>
              <a:rPr lang="fr-FR" sz="3600" dirty="0"/>
              <a:t>Tensions de sept à </a:t>
            </a:r>
            <a:r>
              <a:rPr lang="fr-FR" sz="3600" dirty="0" err="1"/>
              <a:t>déc</a:t>
            </a:r>
            <a:r>
              <a:rPr lang="fr-FR" sz="3600" dirty="0"/>
              <a:t> 2016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/>
              <a:t>6</a:t>
            </a:fld>
            <a:endParaRPr lang="fr-FR"/>
          </a:p>
        </p:txBody>
      </p:sp>
      <p:sp>
        <p:nvSpPr>
          <p:cNvPr id="6" name="Légende : flèche vers le bas 5">
            <a:extLst>
              <a:ext uri="{FF2B5EF4-FFF2-40B4-BE49-F238E27FC236}">
                <a16:creationId xmlns:a16="http://schemas.microsoft.com/office/drawing/2014/main" id="{0CB128E4-DFC9-4987-8BA7-E6F797D90774}"/>
              </a:ext>
            </a:extLst>
          </p:cNvPr>
          <p:cNvSpPr/>
          <p:nvPr/>
        </p:nvSpPr>
        <p:spPr>
          <a:xfrm>
            <a:off x="4583832" y="1772816"/>
            <a:ext cx="4248472" cy="2904292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050" dirty="0">
                <a:solidFill>
                  <a:schemeClr val="tx1"/>
                </a:solidFill>
              </a:rPr>
              <a:t>• </a:t>
            </a:r>
            <a:r>
              <a:rPr lang="fr-FR" sz="1050" u="sng" dirty="0">
                <a:solidFill>
                  <a:schemeClr val="tx1"/>
                </a:solidFill>
              </a:rPr>
              <a:t>Causes</a:t>
            </a:r>
            <a:r>
              <a:rPr lang="fr-FR" sz="1050" dirty="0">
                <a:solidFill>
                  <a:schemeClr val="tx1"/>
                </a:solidFill>
              </a:rPr>
              <a:t>: </a:t>
            </a:r>
          </a:p>
          <a:p>
            <a:pPr marL="628650" lvl="1" indent="-171450">
              <a:buFont typeface="Calibri" panose="020F0502020204030204" pitchFamily="34" charset="0"/>
              <a:buChar char="‐"/>
            </a:pPr>
            <a:r>
              <a:rPr lang="fr-FR" sz="1050" dirty="0">
                <a:solidFill>
                  <a:schemeClr val="tx1"/>
                </a:solidFill>
              </a:rPr>
              <a:t>Tension d’aval lits MCO(</a:t>
            </a:r>
            <a:r>
              <a:rPr lang="fr-FR" sz="1050" dirty="0" err="1">
                <a:solidFill>
                  <a:schemeClr val="tx1"/>
                </a:solidFill>
              </a:rPr>
              <a:t>med,chir</a:t>
            </a:r>
            <a:r>
              <a:rPr lang="fr-FR" sz="1050" dirty="0">
                <a:solidFill>
                  <a:schemeClr val="tx1"/>
                </a:solidFill>
              </a:rPr>
              <a:t>) </a:t>
            </a:r>
            <a:r>
              <a:rPr lang="fr-FR" sz="1050" dirty="0" err="1">
                <a:solidFill>
                  <a:schemeClr val="tx1"/>
                </a:solidFill>
              </a:rPr>
              <a:t>géria</a:t>
            </a:r>
            <a:r>
              <a:rPr lang="fr-FR" sz="1050" dirty="0">
                <a:solidFill>
                  <a:schemeClr val="tx1"/>
                </a:solidFill>
              </a:rPr>
              <a:t>, et soins spécif (</a:t>
            </a:r>
            <a:r>
              <a:rPr lang="fr-FR" sz="1050" dirty="0" err="1">
                <a:solidFill>
                  <a:schemeClr val="tx1"/>
                </a:solidFill>
              </a:rPr>
              <a:t>usinv</a:t>
            </a:r>
            <a:r>
              <a:rPr lang="fr-FR" sz="1050" dirty="0">
                <a:solidFill>
                  <a:schemeClr val="tx1"/>
                </a:solidFill>
              </a:rPr>
              <a:t>, soins critiques avec toujours une épidémie à BMR en cours</a:t>
            </a:r>
          </a:p>
          <a:p>
            <a:pPr marL="628650" lvl="1" indent="-171450">
              <a:buFont typeface="Calibri" panose="020F0502020204030204" pitchFamily="34" charset="0"/>
              <a:buChar char="‐"/>
            </a:pPr>
            <a:r>
              <a:rPr lang="fr-FR" sz="1050" dirty="0">
                <a:solidFill>
                  <a:schemeClr val="tx1"/>
                </a:solidFill>
              </a:rPr>
              <a:t>Activité urgences adulte normale à très soutenue, activité pédia soutenue</a:t>
            </a:r>
          </a:p>
          <a:p>
            <a:pPr lvl="1"/>
            <a:r>
              <a:rPr lang="fr-FR" sz="1050" dirty="0">
                <a:solidFill>
                  <a:schemeClr val="tx1"/>
                </a:solidFill>
              </a:rPr>
              <a:t> 		</a:t>
            </a:r>
          </a:p>
          <a:p>
            <a:r>
              <a:rPr lang="fr-FR" sz="1050" dirty="0">
                <a:solidFill>
                  <a:schemeClr val="tx1"/>
                </a:solidFill>
              </a:rPr>
              <a:t>• </a:t>
            </a:r>
            <a:r>
              <a:rPr lang="fr-FR" sz="1050" u="sng" dirty="0">
                <a:solidFill>
                  <a:schemeClr val="tx1"/>
                </a:solidFill>
              </a:rPr>
              <a:t>Mesures</a:t>
            </a:r>
            <a:r>
              <a:rPr lang="fr-FR" sz="1050" dirty="0">
                <a:solidFill>
                  <a:schemeClr val="tx1"/>
                </a:solidFill>
              </a:rPr>
              <a:t>: ouverture de lits et début d'ouverture d'unités "hivernales"(2)			</a:t>
            </a:r>
          </a:p>
          <a:p>
            <a:r>
              <a:rPr lang="fr-FR" sz="1050" dirty="0">
                <a:solidFill>
                  <a:schemeClr val="tx1"/>
                </a:solidFill>
              </a:rPr>
              <a:t>• Déclaration : 5</a:t>
            </a:r>
          </a:p>
          <a:p>
            <a:r>
              <a:rPr lang="fr-FR" sz="1050" dirty="0">
                <a:solidFill>
                  <a:schemeClr val="tx1"/>
                </a:solidFill>
              </a:rPr>
              <a:t>    			</a:t>
            </a:r>
          </a:p>
          <a:p>
            <a:r>
              <a:rPr lang="fr-FR" sz="1050" dirty="0">
                <a:solidFill>
                  <a:schemeClr val="tx1"/>
                </a:solidFill>
              </a:rPr>
              <a:t>• Déclenchement de dispositifs  sur les 2 CHU	</a:t>
            </a:r>
            <a:r>
              <a:rPr lang="fr-FR" sz="825" dirty="0">
                <a:solidFill>
                  <a:schemeClr val="tx1"/>
                </a:solidFill>
              </a:rPr>
              <a:t>	</a:t>
            </a:r>
            <a:endParaRPr lang="fr-FR" sz="7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A69E7E1-7EC4-499D-A5D7-152D58CDE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8808" y="2900321"/>
            <a:ext cx="1509192" cy="127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80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BFF753AA-798D-4442-AFF1-E3CE16A5E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8808" y="2900321"/>
            <a:ext cx="1509192" cy="127744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2A4D950-FF28-453B-81F7-86091BF8F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88640"/>
            <a:ext cx="9144000" cy="664616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651857"/>
          </a:xfrm>
        </p:spPr>
        <p:txBody>
          <a:bodyPr>
            <a:normAutofit/>
          </a:bodyPr>
          <a:lstStyle/>
          <a:p>
            <a:r>
              <a:rPr lang="fr-FR" sz="3600" dirty="0"/>
              <a:t>Tensions de sept à </a:t>
            </a:r>
            <a:r>
              <a:rPr lang="fr-FR" sz="3600" dirty="0" err="1"/>
              <a:t>déc</a:t>
            </a:r>
            <a:r>
              <a:rPr lang="fr-FR" sz="3600" dirty="0"/>
              <a:t> 2016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/>
              <a:t>7</a:t>
            </a:fld>
            <a:endParaRPr lang="fr-FR"/>
          </a:p>
        </p:txBody>
      </p:sp>
      <p:sp>
        <p:nvSpPr>
          <p:cNvPr id="6" name="Légende : flèche vers le bas 5">
            <a:extLst>
              <a:ext uri="{FF2B5EF4-FFF2-40B4-BE49-F238E27FC236}">
                <a16:creationId xmlns:a16="http://schemas.microsoft.com/office/drawing/2014/main" id="{78935975-D8ED-4B68-8A13-9E8058C57969}"/>
              </a:ext>
            </a:extLst>
          </p:cNvPr>
          <p:cNvSpPr/>
          <p:nvPr/>
        </p:nvSpPr>
        <p:spPr>
          <a:xfrm>
            <a:off x="6137479" y="909161"/>
            <a:ext cx="4530521" cy="3805628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chemeClr val="tx1"/>
                </a:solidFill>
              </a:rPr>
              <a:t>Causes:</a:t>
            </a:r>
          </a:p>
          <a:p>
            <a:pPr marL="628650" lvl="1" indent="-171450">
              <a:buFont typeface="Calibri" panose="020F0502020204030204" pitchFamily="34" charset="0"/>
              <a:buChar char="‐"/>
            </a:pPr>
            <a:r>
              <a:rPr lang="fr-FR" sz="1050" dirty="0">
                <a:solidFill>
                  <a:schemeClr val="tx1"/>
                </a:solidFill>
              </a:rPr>
              <a:t>Activité urgences: 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fr-FR" sz="1050" dirty="0">
                <a:solidFill>
                  <a:schemeClr val="tx1"/>
                </a:solidFill>
              </a:rPr>
              <a:t>afflux 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fr-FR" sz="1050" dirty="0">
                <a:solidFill>
                  <a:schemeClr val="tx1"/>
                </a:solidFill>
              </a:rPr>
              <a:t>PA de plus de 75 a et </a:t>
            </a:r>
            <a:r>
              <a:rPr lang="fr-FR" sz="1050" dirty="0" err="1">
                <a:solidFill>
                  <a:schemeClr val="tx1"/>
                </a:solidFill>
              </a:rPr>
              <a:t>tx</a:t>
            </a:r>
            <a:r>
              <a:rPr lang="fr-FR" sz="1050" dirty="0">
                <a:solidFill>
                  <a:schemeClr val="tx1"/>
                </a:solidFill>
              </a:rPr>
              <a:t> d’hospitalisation élevé</a:t>
            </a:r>
          </a:p>
          <a:p>
            <a:pPr marL="628650" lvl="1" indent="-171450">
              <a:buFont typeface="Calibri" panose="020F0502020204030204" pitchFamily="34" charset="0"/>
              <a:buChar char="‐"/>
            </a:pPr>
            <a:r>
              <a:rPr lang="fr-FR" sz="1050" dirty="0">
                <a:solidFill>
                  <a:schemeClr val="tx1"/>
                </a:solidFill>
              </a:rPr>
              <a:t>Aval: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fr-FR" sz="1050" dirty="0">
                <a:solidFill>
                  <a:schemeClr val="tx1"/>
                </a:solidFill>
              </a:rPr>
              <a:t>carence lits d’aval médecine et gériatrie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fr-FR" sz="1050" dirty="0">
                <a:solidFill>
                  <a:schemeClr val="tx1"/>
                </a:solidFill>
              </a:rPr>
              <a:t>fermeture d’une unité de chirurgie  </a:t>
            </a:r>
          </a:p>
          <a:p>
            <a:pPr marL="1085850" lvl="2" indent="-171450">
              <a:buFont typeface="Wingdings" panose="05000000000000000000" pitchFamily="2" charset="2"/>
              <a:buChar char="§"/>
            </a:pPr>
            <a:r>
              <a:rPr lang="fr-FR" sz="1050" dirty="0">
                <a:solidFill>
                  <a:schemeClr val="tx1"/>
                </a:solidFill>
              </a:rPr>
              <a:t>Carence d’établissement d’aval </a:t>
            </a:r>
          </a:p>
          <a:p>
            <a:pPr marL="628650" lvl="1" indent="-171450">
              <a:buFont typeface="Calibri" panose="020F0502020204030204" pitchFamily="34" charset="0"/>
              <a:buChar char="‐"/>
            </a:pPr>
            <a:r>
              <a:rPr lang="fr-FR" sz="1050" dirty="0">
                <a:solidFill>
                  <a:schemeClr val="tx1"/>
                </a:solidFill>
              </a:rPr>
              <a:t>Tension de pédiatrie: afflux et aval    </a:t>
            </a:r>
          </a:p>
          <a:p>
            <a:endParaRPr lang="fr-FR" sz="105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chemeClr val="tx1"/>
                </a:solidFill>
              </a:rPr>
              <a:t>Mesures:</a:t>
            </a:r>
          </a:p>
          <a:p>
            <a:pPr marL="628650" lvl="1" indent="-171450">
              <a:buFont typeface="Calibri" panose="020F0502020204030204" pitchFamily="34" charset="0"/>
              <a:buChar char="‐"/>
            </a:pPr>
            <a:r>
              <a:rPr lang="fr-FR" sz="1050" dirty="0">
                <a:solidFill>
                  <a:schemeClr val="tx1"/>
                </a:solidFill>
              </a:rPr>
              <a:t>Ouverture de lits </a:t>
            </a:r>
          </a:p>
          <a:p>
            <a:pPr marL="628650" lvl="1" indent="-171450">
              <a:buFont typeface="Calibri" panose="020F0502020204030204" pitchFamily="34" charset="0"/>
              <a:buChar char="‐"/>
            </a:pPr>
            <a:r>
              <a:rPr lang="fr-FR" sz="1050" dirty="0">
                <a:solidFill>
                  <a:schemeClr val="tx1"/>
                </a:solidFill>
              </a:rPr>
              <a:t>Ouverture d’unités saisonnières (plus tôt que d’habitude)</a:t>
            </a:r>
          </a:p>
          <a:p>
            <a:endParaRPr lang="fr-FR" sz="105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chemeClr val="tx1"/>
                </a:solidFill>
              </a:rPr>
              <a:t>Déclaration: 2 déclarations </a:t>
            </a:r>
          </a:p>
        </p:txBody>
      </p:sp>
    </p:spTree>
    <p:extLst>
      <p:ext uri="{BB962C8B-B14F-4D97-AF65-F5344CB8AC3E}">
        <p14:creationId xmlns:p14="http://schemas.microsoft.com/office/powerpoint/2010/main" val="1763495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651857"/>
          </a:xfrm>
        </p:spPr>
        <p:txBody>
          <a:bodyPr>
            <a:normAutofit/>
          </a:bodyPr>
          <a:lstStyle/>
          <a:p>
            <a:r>
              <a:rPr lang="fr-FR" sz="3600" dirty="0"/>
              <a:t>Tensions de fin décembre à février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/>
              <a:t>8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94811A5-EF27-4636-AE5F-D32EC8F21F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440" y="1340768"/>
            <a:ext cx="9144000" cy="456639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7602092-F8B9-43EB-8452-DA330BDAF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6361" y="3573017"/>
            <a:ext cx="1339050" cy="113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830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sz="3600" dirty="0"/>
              <a:t>Causes pointées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268760"/>
            <a:ext cx="9144000" cy="558924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sz="6200" b="1" i="1" dirty="0"/>
              <a:t>Activité urgences </a:t>
            </a:r>
            <a:r>
              <a:rPr lang="fr-FR" sz="6200" dirty="0"/>
              <a:t> </a:t>
            </a:r>
          </a:p>
          <a:p>
            <a:pPr lvl="1"/>
            <a:r>
              <a:rPr lang="fr-FR" sz="5500" dirty="0"/>
              <a:t>Plus de passages et des temps de passage augmentés </a:t>
            </a:r>
          </a:p>
          <a:p>
            <a:pPr lvl="1"/>
            <a:r>
              <a:rPr lang="fr-FR" sz="5500" dirty="0"/>
              <a:t>PA de plus de 75 ans </a:t>
            </a:r>
          </a:p>
          <a:p>
            <a:pPr lvl="1"/>
            <a:r>
              <a:rPr lang="fr-FR" sz="5500" dirty="0"/>
              <a:t>Patients lourds </a:t>
            </a:r>
          </a:p>
          <a:p>
            <a:pPr lvl="1"/>
            <a:r>
              <a:rPr lang="fr-FR" sz="5500" dirty="0"/>
              <a:t>Taux d’hospitalisation à partir des urgences augmentés </a:t>
            </a:r>
          </a:p>
          <a:p>
            <a:pPr lvl="1"/>
            <a:r>
              <a:rPr lang="fr-FR" sz="5500" dirty="0"/>
              <a:t>Personnels (médicaux et paramédicaux): défection d’intérimaire et sous effectifs </a:t>
            </a:r>
          </a:p>
          <a:p>
            <a:pPr lvl="2"/>
            <a:r>
              <a:rPr lang="fr-FR" sz="5500" dirty="0"/>
              <a:t>Impossibilité de renfort</a:t>
            </a:r>
          </a:p>
          <a:p>
            <a:pPr lvl="2"/>
            <a:r>
              <a:rPr lang="fr-FR" sz="5500" dirty="0"/>
              <a:t>Epidémie chez les soignants (grippe et gastro) (3)</a:t>
            </a:r>
          </a:p>
          <a:p>
            <a:pPr marL="914400" lvl="2" indent="0">
              <a:buNone/>
            </a:pPr>
            <a:endParaRPr lang="fr-FR" sz="4600" dirty="0"/>
          </a:p>
          <a:p>
            <a:pPr marL="0" indent="0">
              <a:buNone/>
            </a:pPr>
            <a:r>
              <a:rPr lang="fr-FR" sz="6200" b="1" i="1" dirty="0"/>
              <a:t>Aval</a:t>
            </a:r>
            <a:endParaRPr lang="fr-FR" sz="6200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fr-FR" sz="5500" dirty="0"/>
              <a:t>Difficultés d’hospitalisation : Défaut de lits MCO, réa et USC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fr-FR" sz="5500" dirty="0"/>
              <a:t>Diminution des capacités (BMR par 2 fois)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fr-FR" sz="5500" dirty="0"/>
              <a:t>Difficultés de sorties : défaut d’aval SSR EHPAD (épidémies) et retours à domicile difficiles (PA)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fr-FR" sz="5500" dirty="0"/>
              <a:t>Epidémies chez les soignants</a:t>
            </a:r>
          </a:p>
          <a:p>
            <a:pPr marL="57150" indent="0">
              <a:buNone/>
            </a:pPr>
            <a:endParaRPr lang="fr-FR" sz="6600" b="1" i="1" dirty="0"/>
          </a:p>
          <a:p>
            <a:pPr marL="57150" indent="0">
              <a:buNone/>
            </a:pPr>
            <a:r>
              <a:rPr lang="fr-FR" sz="6600" b="1" i="1" dirty="0" err="1"/>
              <a:t>Pédia</a:t>
            </a:r>
            <a:r>
              <a:rPr lang="fr-FR" sz="6600" dirty="0"/>
              <a:t> : </a:t>
            </a:r>
            <a:r>
              <a:rPr lang="fr-FR" sz="5900" dirty="0"/>
              <a:t>(bronchiolite et gastro):</a:t>
            </a:r>
            <a:endParaRPr lang="fr-FR" sz="5500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fr-FR" sz="5500" dirty="0"/>
              <a:t>Activité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fr-FR" sz="5500" dirty="0"/>
              <a:t>Aval : hospitalisation pédia et réa   </a:t>
            </a:r>
          </a:p>
          <a:p>
            <a:pPr marL="0" indent="0">
              <a:buNone/>
            </a:pPr>
            <a:endParaRPr lang="fr-FR" sz="55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5014EF-0414-4CA8-95BC-A76AF9759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5765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742</Words>
  <Application>Microsoft Office PowerPoint</Application>
  <PresentationFormat>Grand écran</PresentationFormat>
  <Paragraphs>149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Tensions de sept à déc 2016</vt:lpstr>
      <vt:lpstr>Tensions de sept à déc 2016</vt:lpstr>
      <vt:lpstr>Tensions de sept à déc 2016</vt:lpstr>
      <vt:lpstr>Tensions de sept à déc 2016</vt:lpstr>
      <vt:lpstr>Tensions de sept à déc 2016</vt:lpstr>
      <vt:lpstr>Tensions de fin décembre à février</vt:lpstr>
      <vt:lpstr>Causes pointées </vt:lpstr>
      <vt:lpstr>Mesures </vt:lpstr>
      <vt:lpstr>Remarques</vt:lpstr>
      <vt:lpstr>GRIPPE 2016-2017</vt:lpstr>
      <vt:lpstr>GRIPPE 2016-2017</vt:lpstr>
      <vt:lpstr>Présentation PowerPoint</vt:lpstr>
      <vt:lpstr>Extrait du questionnaire sur l’avancement des travaux (Q7)</vt:lpstr>
      <vt:lpstr>Commentaires Q7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1</cp:revision>
  <dcterms:created xsi:type="dcterms:W3CDTF">2017-11-20T15:57:50Z</dcterms:created>
  <dcterms:modified xsi:type="dcterms:W3CDTF">2017-11-20T15:58:58Z</dcterms:modified>
</cp:coreProperties>
</file>