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A1A9-4A79-BA6E-831ABA92E5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'Ex Analyse'!$B$184:$C$184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'Ex Analyse'!$B$185:$C$185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A9-4A79-BA6E-831ABA92E5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5953280"/>
        <c:axId val="186288384"/>
      </c:barChart>
      <c:catAx>
        <c:axId val="185953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186288384"/>
        <c:crosses val="autoZero"/>
        <c:auto val="1"/>
        <c:lblAlgn val="ctr"/>
        <c:lblOffset val="100"/>
        <c:noMultiLvlLbl val="0"/>
      </c:catAx>
      <c:valAx>
        <c:axId val="186288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859532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968B8-CCE2-43BB-B8E3-2072726ED22A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51E35-2F30-44C8-BCC2-38240EAD3F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16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 coordination des fermetures estivales est à intégrer dans le projet</a:t>
            </a:r>
            <a:r>
              <a:rPr lang="fr-FR" baseline="0" dirty="0"/>
              <a:t> </a:t>
            </a:r>
            <a:r>
              <a:rPr lang="fr-FR" baseline="0" dirty="0" err="1"/>
              <a:t>HEt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64DA3-CC18-46AE-B232-5C1DFF61A41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64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 es en tension en plus n’ayant pas répondu au questionnaire</a:t>
            </a:r>
          </a:p>
          <a:p>
            <a:r>
              <a:rPr lang="fr-FR" dirty="0"/>
              <a:t>Il est frappant de voir qu’avec une activité urgences augmentée on ne renforce pas le personnel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64DA3-CC18-46AE-B232-5C1DFF61A41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825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64DA3-CC18-46AE-B232-5C1DFF61A41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19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Conclusion: difficulté à affirmer</a:t>
            </a:r>
            <a:r>
              <a:rPr lang="fr-FR" baseline="0" dirty="0"/>
              <a:t> un état de </a:t>
            </a:r>
            <a:r>
              <a:rPr lang="fr-FR" dirty="0"/>
              <a:t> tension(être en tension, se dire en tension, déclarer officiellement une tension, déclencher un dispositif « HET ») discordance des résultats suivant les sources ; </a:t>
            </a:r>
            <a:r>
              <a:rPr lang="fr-FR" dirty="0" err="1"/>
              <a:t>pb</a:t>
            </a:r>
            <a:r>
              <a:rPr lang="fr-FR" dirty="0"/>
              <a:t> pour l’hôpital et pour la tutelle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Pour lutter contre les tensions, avant  il faut y avoir réfléchi  (élaboration</a:t>
            </a:r>
            <a:r>
              <a:rPr lang="fr-FR" baseline="0" dirty="0"/>
              <a:t> de plan</a:t>
            </a:r>
            <a:r>
              <a:rPr lang="fr-FR" dirty="0"/>
              <a:t>) ,pendant,</a:t>
            </a:r>
            <a:r>
              <a:rPr lang="fr-FR" baseline="0" dirty="0"/>
              <a:t> il faut l’acter , l’identifier et </a:t>
            </a:r>
            <a:r>
              <a:rPr lang="fr-FR" dirty="0"/>
              <a:t> agir en fonction</a:t>
            </a:r>
            <a:r>
              <a:rPr lang="fr-FR" baseline="0" dirty="0"/>
              <a:t> </a:t>
            </a:r>
            <a:r>
              <a:rPr lang="fr-FR" dirty="0"/>
              <a:t>et après , évaluer</a:t>
            </a:r>
            <a:r>
              <a:rPr lang="fr-FR" baseline="0" dirty="0"/>
              <a:t> ce qui a été fait et réajuster  </a:t>
            </a:r>
            <a:endParaRPr lang="fr-FR" dirty="0"/>
          </a:p>
          <a:p>
            <a:endParaRPr lang="fr-FR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64DA3-CC18-46AE-B232-5C1DFF61A41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07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AAD7B7-D448-40F6-A21E-079905FB1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9FEAB9-6257-495B-9C85-87E01956A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25E873-EF62-4200-8090-D9494F862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8DD-B2ED-4FE1-AD43-652D21B51F8B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5A9EF2-80F4-414D-A342-7E5EA172C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06780A-5C5C-4B28-8623-8B970A0E1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4039-7DB3-4086-9386-75AD8B16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20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AC886A-203A-427B-B889-0BCD710C9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7A7E7E-38B2-4725-8EBB-DBA12BC79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0AA6DA-F245-4DA2-AB88-F4565470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8DD-B2ED-4FE1-AD43-652D21B51F8B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77CAC0-B831-4D3E-BF97-551629F3A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A0F228-9E34-42DB-8318-C8774AE88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4039-7DB3-4086-9386-75AD8B16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58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F6A298B-4E68-4419-9A88-24B2E062BB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062609-A6C4-4414-A2F2-19ED4F1D0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5CEF6F-355C-4DF7-94D8-C0F5CC6A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8DD-B2ED-4FE1-AD43-652D21B51F8B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76F3FC-C1A8-42EA-AE28-F583087A8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BA20F5-B8B5-4B97-8466-AC5FA242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4039-7DB3-4086-9386-75AD8B16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38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09EE88-0FE1-41C9-B2BF-14A902FEC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626E97-3DBF-456B-BE9A-BCFE5A665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761B3F-9336-4071-8669-3D2E9E966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8DD-B2ED-4FE1-AD43-652D21B51F8B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CA4443-E213-45E3-B32B-97B14263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E9F94A-B831-4F5A-9F8E-5E50C856F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4039-7DB3-4086-9386-75AD8B16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89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4B180-2A98-431A-B7EB-27DB13E0F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53FAB9-3DC9-4691-9816-28716B4B8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443D7F-F1CE-40C0-8967-B7145EE09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8DD-B2ED-4FE1-AD43-652D21B51F8B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257945-A72E-4D41-B6C6-0201853B8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B5B5D0-8AB9-4453-A686-AC92DD2AA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4039-7DB3-4086-9386-75AD8B16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89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CD5742-2F80-4C7E-BD0C-E461AEBE1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A52974-2ABC-43B1-B813-273821E55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FE95CAE-9B3A-48D0-B512-879F56FBB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33BC33-BACD-4045-B7F1-4D531BC22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8DD-B2ED-4FE1-AD43-652D21B51F8B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F815B2-3525-4EE2-8977-295506FE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8C32B9-69FF-4914-AFB3-02BD85456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4039-7DB3-4086-9386-75AD8B16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3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706517-A37C-44BB-A6ED-08870B867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88737D-C2CB-4EDC-82EA-40DD06E5E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9EEB76-8779-41DF-BFD7-AF102D572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66D572B-725D-4962-B977-3E0E69F7F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77B5B8A-D631-435F-B327-2E0012322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7423C55-0227-4B1D-AE78-50A76CFE0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8DD-B2ED-4FE1-AD43-652D21B51F8B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DF75509-F499-49D1-B618-D3BDFD67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F6CC636-4DAE-4D94-8A24-99751699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4039-7DB3-4086-9386-75AD8B16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861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AF5B08-F5E1-475A-812D-928F6C842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213886-7CB0-4C4C-BA85-4B916F7DB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8DD-B2ED-4FE1-AD43-652D21B51F8B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1C203E-24D5-486B-BF62-F13625B2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3861BCA-3728-4452-BD11-2C3A7C8E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4039-7DB3-4086-9386-75AD8B16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70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EE7D3FB-C2F1-411E-962B-7B60011AB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8DD-B2ED-4FE1-AD43-652D21B51F8B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73EC3F9-DBA8-456D-BC3B-630894E19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9E64D6F-157A-4573-BA5D-E93F423B1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4039-7DB3-4086-9386-75AD8B16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75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4A866E-56E2-45CD-BE77-697683F93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39ABFA-A52D-4D96-99D9-B3BB5422E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384935-949C-4E4E-B818-DCD566E4E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377A86-70E9-4B8D-A4E7-11D0F0322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8DD-B2ED-4FE1-AD43-652D21B51F8B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8AAAAB-C93D-462B-912C-F58DC9987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F292BE-3249-43F0-8BE0-A0254EDF3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4039-7DB3-4086-9386-75AD8B16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45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A904F-4389-4DF8-A66F-C94B3CAE1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7408AFB-15D9-4B87-BCEA-A6E4CBD33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112B51-7D27-46B9-ABD5-EDFA5457B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696059-F4C5-4567-8E8C-FB8B26CAC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F08DD-B2ED-4FE1-AD43-652D21B51F8B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C2EBA5-793E-4919-B2FF-BEDBCEB2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7348A0-5E20-4075-BC36-FEE8306D8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4039-7DB3-4086-9386-75AD8B16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98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94FE79C-D052-4DCB-B2FF-6DF763722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61A961-1BFA-48B4-978F-6D0051641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BC2CA1-1DA8-433F-B4DF-1E520CC10A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F08DD-B2ED-4FE1-AD43-652D21B51F8B}" type="datetimeFigureOut">
              <a:rPr lang="fr-FR" smtClean="0"/>
              <a:t>20/11/2017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8775A8-75F1-420A-9ABD-D78CF50CDB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77390D-CB03-405B-808C-CC8D11AE0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C4039-7DB3-4086-9386-75AD8B16A3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8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981200" y="1340768"/>
            <a:ext cx="8229600" cy="3528392"/>
          </a:xfrm>
        </p:spPr>
        <p:txBody>
          <a:bodyPr>
            <a:normAutofit/>
          </a:bodyPr>
          <a:lstStyle/>
          <a:p>
            <a:pPr algn="ctr"/>
            <a:r>
              <a:rPr lang="fr-FR" sz="3600" b="1" i="1" dirty="0">
                <a:latin typeface="Century Gothic" panose="020B0502020202020204" pitchFamily="34" charset="0"/>
              </a:rPr>
              <a:t> Bilan </a:t>
            </a:r>
            <a:r>
              <a:rPr lang="fr-FR" sz="3600" b="1" i="1">
                <a:latin typeface="Century Gothic" panose="020B0502020202020204" pitchFamily="34" charset="0"/>
              </a:rPr>
              <a:t>des tension été 2016</a:t>
            </a:r>
            <a:endParaRPr lang="fr-FR" sz="36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7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07768" y="1376772"/>
            <a:ext cx="2448272" cy="2448272"/>
          </a:xfrm>
          <a:prstGeom prst="rect">
            <a:avLst/>
          </a:prstGeom>
          <a:solidFill>
            <a:srgbClr val="00CC66">
              <a:alpha val="1568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>
                <a:solidFill>
                  <a:schemeClr val="tx1"/>
                </a:solidFill>
              </a:rPr>
              <a:t>BACH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0873" y="2780928"/>
            <a:ext cx="2736304" cy="2664296"/>
          </a:xfrm>
          <a:prstGeom prst="rect">
            <a:avLst/>
          </a:prstGeom>
          <a:solidFill>
            <a:srgbClr val="C0504D">
              <a:alpha val="3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fr-FR" dirty="0">
                <a:solidFill>
                  <a:schemeClr val="tx1"/>
                </a:solidFill>
              </a:rPr>
              <a:t>Questionnaire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11824" y="3284984"/>
            <a:ext cx="1224136" cy="1296144"/>
          </a:xfrm>
          <a:prstGeom prst="rect">
            <a:avLst/>
          </a:prstGeom>
          <a:solidFill>
            <a:srgbClr val="0070C0">
              <a:alpha val="23137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fr-FR" dirty="0">
                <a:solidFill>
                  <a:schemeClr val="tx1"/>
                </a:solidFill>
              </a:rPr>
              <a:t>ARS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40361" y="1706905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179844" y="3225170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833832" y="320014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89647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07768" y="1376772"/>
            <a:ext cx="2448272" cy="2448272"/>
          </a:xfrm>
          <a:prstGeom prst="rect">
            <a:avLst/>
          </a:prstGeom>
          <a:solidFill>
            <a:srgbClr val="00CC66">
              <a:alpha val="1568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>
                <a:solidFill>
                  <a:schemeClr val="tx1"/>
                </a:solidFill>
              </a:rPr>
              <a:t>BACH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0873" y="2780928"/>
            <a:ext cx="2736304" cy="2664296"/>
          </a:xfrm>
          <a:prstGeom prst="rect">
            <a:avLst/>
          </a:prstGeom>
          <a:solidFill>
            <a:srgbClr val="C0504D">
              <a:alpha val="3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fr-FR" dirty="0">
                <a:solidFill>
                  <a:schemeClr val="tx1"/>
                </a:solidFill>
              </a:rPr>
              <a:t>Questionnaire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11824" y="3284984"/>
            <a:ext cx="1224136" cy="1296144"/>
          </a:xfrm>
          <a:prstGeom prst="rect">
            <a:avLst/>
          </a:prstGeom>
          <a:solidFill>
            <a:srgbClr val="0070C0">
              <a:alpha val="23137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fr-FR" dirty="0">
                <a:solidFill>
                  <a:schemeClr val="tx1"/>
                </a:solidFill>
              </a:rPr>
              <a:t>ARS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40361" y="1706905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179844" y="3225170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833832" y="320014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822263" y="4113076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26174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07768" y="1376772"/>
            <a:ext cx="2448272" cy="2448272"/>
          </a:xfrm>
          <a:prstGeom prst="rect">
            <a:avLst/>
          </a:prstGeom>
          <a:solidFill>
            <a:srgbClr val="00CC66">
              <a:alpha val="1568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>
                <a:solidFill>
                  <a:schemeClr val="tx1"/>
                </a:solidFill>
              </a:rPr>
              <a:t>BACH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0873" y="2780928"/>
            <a:ext cx="2736304" cy="2664296"/>
          </a:xfrm>
          <a:prstGeom prst="rect">
            <a:avLst/>
          </a:prstGeom>
          <a:solidFill>
            <a:srgbClr val="C0504D">
              <a:alpha val="3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fr-FR" dirty="0">
                <a:solidFill>
                  <a:schemeClr val="tx1"/>
                </a:solidFill>
              </a:rPr>
              <a:t>Questionnaire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11824" y="3284984"/>
            <a:ext cx="1224136" cy="1296144"/>
          </a:xfrm>
          <a:prstGeom prst="rect">
            <a:avLst/>
          </a:prstGeom>
          <a:solidFill>
            <a:srgbClr val="0070C0">
              <a:alpha val="23137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fr-FR" dirty="0">
                <a:solidFill>
                  <a:schemeClr val="tx1"/>
                </a:solidFill>
              </a:rPr>
              <a:t>ARS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40361" y="1706905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179844" y="3225170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833832" y="320014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822263" y="4113076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6</a:t>
            </a:r>
          </a:p>
        </p:txBody>
      </p:sp>
      <p:sp>
        <p:nvSpPr>
          <p:cNvPr id="2" name="Rectangle 1"/>
          <p:cNvSpPr/>
          <p:nvPr/>
        </p:nvSpPr>
        <p:spPr>
          <a:xfrm>
            <a:off x="3647728" y="980728"/>
            <a:ext cx="5040560" cy="4896544"/>
          </a:xfrm>
          <a:prstGeom prst="rect">
            <a:avLst/>
          </a:prstGeom>
          <a:solidFill>
            <a:srgbClr val="4F81BD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632345" y="1125685"/>
            <a:ext cx="16561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Source BACH :</a:t>
            </a:r>
          </a:p>
          <a:p>
            <a:pPr algn="ctr"/>
            <a:r>
              <a:rPr lang="fr-FR" sz="3600" dirty="0"/>
              <a:t>9</a:t>
            </a:r>
            <a:r>
              <a:rPr lang="fr-FR" sz="3200" dirty="0"/>
              <a:t> </a:t>
            </a:r>
            <a:r>
              <a:rPr lang="fr-FR" dirty="0"/>
              <a:t>ont des « difficultés » sans tension</a:t>
            </a:r>
          </a:p>
        </p:txBody>
      </p:sp>
    </p:spTree>
    <p:extLst>
      <p:ext uri="{BB962C8B-B14F-4D97-AF65-F5344CB8AC3E}">
        <p14:creationId xmlns:p14="http://schemas.microsoft.com/office/powerpoint/2010/main" val="2180470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0"/>
            <a:ext cx="8964488" cy="980728"/>
          </a:xfrm>
        </p:spPr>
        <p:txBody>
          <a:bodyPr>
            <a:noAutofit/>
          </a:bodyPr>
          <a:lstStyle/>
          <a:p>
            <a:r>
              <a:rPr lang="fr-FR" sz="3200" b="1" i="1" dirty="0">
                <a:latin typeface="Century Gothic" panose="020B0502020202020204" pitchFamily="34" charset="0"/>
              </a:rPr>
              <a:t>Tensions été 2016 : confrontation des sources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91544" y="1124744"/>
            <a:ext cx="8229600" cy="573325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fr-FR" sz="3100" b="1" i="1" dirty="0">
                <a:solidFill>
                  <a:prstClr val="black"/>
                </a:solidFill>
                <a:latin typeface="Century Gothic" panose="020B0502020202020204" pitchFamily="34" charset="0"/>
              </a:rPr>
              <a:t>Constat</a:t>
            </a:r>
            <a:r>
              <a:rPr lang="fr-FR" sz="3100" dirty="0">
                <a:solidFill>
                  <a:prstClr val="black"/>
                </a:solidFill>
                <a:latin typeface="Century Gothic" panose="020B0502020202020204" pitchFamily="34" charset="0"/>
              </a:rPr>
              <a:t>:</a:t>
            </a:r>
          </a:p>
          <a:p>
            <a:pPr marL="0" indent="0" algn="just">
              <a:buNone/>
            </a:pPr>
            <a:endParaRPr lang="fr-FR" sz="26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just"/>
            <a:r>
              <a:rPr lang="fr-FR" sz="2400" dirty="0">
                <a:solidFill>
                  <a:prstClr val="black"/>
                </a:solidFill>
                <a:latin typeface="Century Gothic" panose="020B0502020202020204" pitchFamily="34" charset="0"/>
              </a:rPr>
              <a:t>Discordance des résultats suivant  la source</a:t>
            </a:r>
          </a:p>
          <a:p>
            <a:pPr marL="0" indent="0" algn="just">
              <a:buNone/>
            </a:pPr>
            <a:r>
              <a:rPr lang="fr-FR" sz="24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 algn="just"/>
            <a:r>
              <a:rPr lang="fr-FR" sz="2400" dirty="0">
                <a:latin typeface="Century Gothic" panose="020B0502020202020204" pitchFamily="34" charset="0"/>
              </a:rPr>
              <a:t>Ambiguïté sur la définition « état de tension hospitalière »:Un établissement, qui  apparaît une seule fois en tension dans BACH a activé en fait à plusieurs reprises (au moins 4) un dispositif avec ouverture de 7 lits et renfort personnel IDE aux urgences </a:t>
            </a:r>
          </a:p>
          <a:p>
            <a:pPr lvl="0" algn="just"/>
            <a:endParaRPr lang="fr-FR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just"/>
            <a:r>
              <a:rPr lang="fr-FR" sz="2400" dirty="0">
                <a:solidFill>
                  <a:prstClr val="black"/>
                </a:solidFill>
                <a:latin typeface="Century Gothic" panose="020B0502020202020204" pitchFamily="34" charset="0"/>
              </a:rPr>
              <a:t>Les établissements rechignent à se dire en tension, encore plus à se déclarer officiellement en tension à l’ARS</a:t>
            </a:r>
          </a:p>
          <a:p>
            <a:pPr marL="0" indent="0" algn="just">
              <a:buNone/>
            </a:pPr>
            <a:endParaRPr lang="fr-FR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fr-FR" sz="2400" dirty="0">
                <a:solidFill>
                  <a:prstClr val="black"/>
                </a:solidFill>
                <a:latin typeface="Century Gothic" panose="020B0502020202020204" pitchFamily="34" charset="0"/>
              </a:rPr>
              <a:t>Les outils actuels renseignent mieux les capacités en lits que le niveau d’activité aux urgences, mais dans les 2 cas ce sont de informations incomplètes .</a:t>
            </a:r>
          </a:p>
          <a:p>
            <a:pPr lvl="0" algn="just"/>
            <a:endParaRPr lang="fr-FR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fr-FR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just"/>
            <a:r>
              <a:rPr lang="fr-FR" sz="2400" dirty="0">
                <a:solidFill>
                  <a:prstClr val="black"/>
                </a:solidFill>
                <a:latin typeface="Century Gothic" panose="020B0502020202020204" pitchFamily="34" charset="0"/>
              </a:rPr>
              <a:t>Les actions privilégiées  sont les ouvertures de lit/renfort personnel</a:t>
            </a:r>
          </a:p>
          <a:p>
            <a:pPr lvl="0" algn="just"/>
            <a:endParaRPr lang="fr-FR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fr-FR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just"/>
            <a:endParaRPr lang="fr-FR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400" dirty="0">
                <a:latin typeface="Century Gothic" panose="020B0502020202020204" pitchFamily="34" charset="0"/>
              </a:rPr>
              <a:t>...Lisibilité des phénomènes de tension !?(être en tension, se dire en tension, déclarer la tension</a:t>
            </a:r>
            <a:endParaRPr lang="fr-FR" sz="24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23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008112"/>
          </a:xfrm>
        </p:spPr>
        <p:txBody>
          <a:bodyPr>
            <a:normAutofit/>
          </a:bodyPr>
          <a:lstStyle/>
          <a:p>
            <a:r>
              <a:rPr lang="fr-FR" sz="3600" b="1" i="1" dirty="0">
                <a:latin typeface="Century Gothic" panose="020B0502020202020204" pitchFamily="34" charset="0"/>
              </a:rPr>
              <a:t>Tensions été 2016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5520" y="1196752"/>
            <a:ext cx="843528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i="1" dirty="0">
                <a:latin typeface="Century Gothic" panose="020B0502020202020204" pitchFamily="34" charset="0"/>
              </a:rPr>
              <a:t>Sources:</a:t>
            </a:r>
          </a:p>
          <a:p>
            <a:pPr marL="0" indent="0">
              <a:buNone/>
            </a:pPr>
            <a:endParaRPr lang="fr-FR" sz="2400" b="1" i="1" dirty="0">
              <a:latin typeface="Century Gothic" panose="020B0502020202020204" pitchFamily="34" charset="0"/>
            </a:endParaRPr>
          </a:p>
          <a:p>
            <a:r>
              <a:rPr lang="fr-FR" sz="2000" dirty="0">
                <a:latin typeface="Century Gothic" panose="020B0502020202020204" pitchFamily="34" charset="0"/>
              </a:rPr>
              <a:t>Questionnaire de bilan d’étape projet HET </a:t>
            </a:r>
          </a:p>
          <a:p>
            <a:pPr marL="0" indent="0">
              <a:buNone/>
            </a:pPr>
            <a:r>
              <a:rPr lang="fr-FR" sz="2000" dirty="0">
                <a:latin typeface="Century Gothic" panose="020B0502020202020204" pitchFamily="34" charset="0"/>
              </a:rPr>
              <a:t> </a:t>
            </a:r>
          </a:p>
          <a:p>
            <a:pPr algn="just"/>
            <a:r>
              <a:rPr lang="fr-FR" sz="2000" dirty="0">
                <a:latin typeface="Century Gothic" panose="020B0502020202020204" pitchFamily="34" charset="0"/>
              </a:rPr>
              <a:t>Bulletins BACH: Bulletin des Activités et Capacités Hospitalières, hebdomadaire, émis le mardi par la CVAGS (Cellule de Veille, d’Alerte et de Gestion Sanitaire de l’ARS) à partir des déclarations des établissements le lundi portant sur la semaine précédente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>
                <a:latin typeface="Century Gothic" panose="020B0502020202020204" pitchFamily="34" charset="0"/>
              </a:rPr>
              <a:t>Activités pré hospitalières (SAMU et SMUR) et SU(comparées à la semaine d’avant!)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>
                <a:latin typeface="Century Gothic" panose="020B0502020202020204" pitchFamily="34" charset="0"/>
              </a:rPr>
              <a:t>Taux d’occupation des lits (MCO, soins critiques, </a:t>
            </a:r>
            <a:r>
              <a:rPr lang="fr-FR" sz="2000" dirty="0" err="1">
                <a:latin typeface="Century Gothic" panose="020B0502020202020204" pitchFamily="34" charset="0"/>
              </a:rPr>
              <a:t>pédia</a:t>
            </a:r>
            <a:r>
              <a:rPr lang="fr-FR" sz="2000" dirty="0">
                <a:latin typeface="Century Gothic" panose="020B0502020202020204" pitchFamily="34" charset="0"/>
              </a:rPr>
              <a:t>...)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sz="2000" dirty="0">
                <a:latin typeface="Century Gothic" panose="020B0502020202020204" pitchFamily="34" charset="0"/>
              </a:rPr>
              <a:t>Déclanchement plans Het et plan Blanc</a:t>
            </a:r>
          </a:p>
          <a:p>
            <a:pPr marL="400050" lvl="1" indent="0" algn="just">
              <a:buNone/>
            </a:pPr>
            <a:r>
              <a:rPr lang="fr-FR" sz="2000" dirty="0">
                <a:latin typeface="Century Gothic" panose="020B0502020202020204" pitchFamily="34" charset="0"/>
              </a:rPr>
              <a:t>  </a:t>
            </a:r>
            <a:endParaRPr lang="fr-FR" sz="2000" dirty="0"/>
          </a:p>
          <a:p>
            <a:r>
              <a:rPr lang="fr-FR" sz="2000" dirty="0">
                <a:latin typeface="Century Gothic" panose="020B0502020202020204" pitchFamily="34" charset="0"/>
              </a:rPr>
              <a:t>Déclaration à l’ARS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41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sz="3600" b="1" i="1" dirty="0">
                <a:latin typeface="Century Gothic" panose="020B0502020202020204" pitchFamily="34" charset="0"/>
              </a:rPr>
              <a:t>Tensions été 2016:questionnaire (Q7)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5520" y="1340768"/>
            <a:ext cx="8712968" cy="100811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fr-FR" b="1" i="1" dirty="0">
                <a:latin typeface="Century Gothic" panose="020B0502020202020204" pitchFamily="34" charset="0"/>
              </a:rPr>
              <a:t>Episode(s) de </a:t>
            </a:r>
            <a:r>
              <a:rPr lang="fr-FR" sz="3400" b="1" i="1" dirty="0">
                <a:latin typeface="Century Gothic" panose="020B0502020202020204" pitchFamily="34" charset="0"/>
              </a:rPr>
              <a:t>tension(s</a:t>
            </a:r>
            <a:r>
              <a:rPr lang="fr-FR" b="1" i="1" dirty="0">
                <a:latin typeface="Century Gothic" panose="020B0502020202020204" pitchFamily="34" charset="0"/>
              </a:rPr>
              <a:t>) estivale(s) dans l’établissement</a:t>
            </a:r>
          </a:p>
          <a:p>
            <a:pPr marL="0" indent="0" algn="ctr">
              <a:buNone/>
            </a:pPr>
            <a:r>
              <a:rPr lang="fr-FR" sz="3600" dirty="0">
                <a:latin typeface="Century Gothic" panose="020B0502020202020204" pitchFamily="34" charset="0"/>
              </a:rPr>
              <a:t>20 réponses </a:t>
            </a:r>
          </a:p>
          <a:p>
            <a:pPr marL="0" indent="0" algn="ctr">
              <a:buNone/>
            </a:pPr>
            <a:r>
              <a:rPr lang="fr-FR" b="1" i="1" dirty="0">
                <a:latin typeface="Century Gothic" panose="020B0502020202020204" pitchFamily="34" charset="0"/>
              </a:rPr>
              <a:t> 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75520" y="5466705"/>
            <a:ext cx="8892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i="1" dirty="0">
                <a:latin typeface="Century Gothic" panose="020B0502020202020204" pitchFamily="34" charset="0"/>
              </a:rPr>
              <a:t>Etablissements concernés </a:t>
            </a:r>
            <a:r>
              <a:rPr lang="fr-FR" sz="2000" dirty="0">
                <a:latin typeface="Century Gothic" panose="020B0502020202020204" pitchFamily="34" charset="0"/>
              </a:rPr>
              <a:t>: 8 étaient des établissements côtiers des départements 22, 35 et 56</a:t>
            </a: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/>
          </p:nvPr>
        </p:nvGraphicFramePr>
        <p:xfrm>
          <a:off x="3810000" y="2564904"/>
          <a:ext cx="4572000" cy="290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2199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fr-FR" sz="3600" b="1" i="1" dirty="0">
                <a:latin typeface="Century Gothic" panose="020B0502020202020204" pitchFamily="34" charset="0"/>
              </a:rPr>
              <a:t>Tensions été 2016: questionnaire(Q7)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31504" y="1052736"/>
            <a:ext cx="8928992" cy="56166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400" b="1" i="1" dirty="0">
                <a:latin typeface="Century Gothic" panose="020B0502020202020204" pitchFamily="34" charset="0"/>
              </a:rPr>
              <a:t>Episode plus important que les années précédentes (9 ) :</a:t>
            </a:r>
          </a:p>
          <a:p>
            <a:pPr algn="just"/>
            <a:r>
              <a:rPr lang="fr-FR" sz="2000" dirty="0">
                <a:latin typeface="Century Gothic" panose="020B0502020202020204" pitchFamily="34" charset="0"/>
              </a:rPr>
              <a:t>Un seul cas: travaux dans les services et fermeture estivale pour la première fois d’un secteur de médecine </a:t>
            </a:r>
          </a:p>
          <a:p>
            <a:pPr marL="0" indent="0" algn="just">
              <a:buNone/>
            </a:pPr>
            <a:endParaRPr lang="fr-FR" sz="20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400" b="1" i="1" dirty="0">
                <a:latin typeface="Century Gothic" panose="020B0502020202020204" pitchFamily="34" charset="0"/>
              </a:rPr>
              <a:t>Identification de la ou des causes (9) </a:t>
            </a:r>
          </a:p>
          <a:p>
            <a:pPr algn="just"/>
            <a:r>
              <a:rPr lang="fr-FR" sz="2000" dirty="0">
                <a:latin typeface="Century Gothic" panose="020B0502020202020204" pitchFamily="34" charset="0"/>
              </a:rPr>
              <a:t>Afflux: 3 </a:t>
            </a:r>
          </a:p>
          <a:p>
            <a:pPr algn="just"/>
            <a:r>
              <a:rPr lang="fr-FR" sz="2000" dirty="0">
                <a:latin typeface="Century Gothic" panose="020B0502020202020204" pitchFamily="34" charset="0"/>
              </a:rPr>
              <a:t>Fermeture de lit estivale: 2 </a:t>
            </a:r>
          </a:p>
          <a:p>
            <a:pPr algn="just"/>
            <a:r>
              <a:rPr lang="fr-FR" sz="2000" dirty="0">
                <a:latin typeface="Century Gothic" panose="020B0502020202020204" pitchFamily="34" charset="0"/>
              </a:rPr>
              <a:t>Les deux conjointement: 4 </a:t>
            </a:r>
          </a:p>
          <a:p>
            <a:pPr algn="just"/>
            <a:endParaRPr lang="fr-FR" sz="20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400" b="1" i="1" dirty="0">
                <a:latin typeface="Century Gothic" panose="020B0502020202020204" pitchFamily="34" charset="0"/>
              </a:rPr>
              <a:t>Commentaires</a:t>
            </a:r>
          </a:p>
          <a:p>
            <a:pPr algn="just"/>
            <a:r>
              <a:rPr lang="fr-FR" sz="2000" dirty="0">
                <a:latin typeface="Century Gothic" panose="020B0502020202020204" pitchFamily="34" charset="0"/>
              </a:rPr>
              <a:t> L’afflux aux urgences: augmentation essentiellement sur </a:t>
            </a:r>
            <a:r>
              <a:rPr lang="fr-FR" sz="2000" b="1" dirty="0">
                <a:latin typeface="Century Gothic" panose="020B0502020202020204" pitchFamily="34" charset="0"/>
              </a:rPr>
              <a:t>l’activité de consultatio</a:t>
            </a:r>
            <a:r>
              <a:rPr lang="fr-FR" sz="2000" dirty="0">
                <a:latin typeface="Century Gothic" panose="020B0502020202020204" pitchFamily="34" charset="0"/>
              </a:rPr>
              <a:t>n mais dans un cas est noté un fort taux d’hospitalisation. Tension plus nette le </a:t>
            </a:r>
            <a:r>
              <a:rPr lang="fr-FR" sz="2000" b="1" dirty="0">
                <a:latin typeface="Century Gothic" panose="020B0502020202020204" pitchFamily="34" charset="0"/>
              </a:rPr>
              <a:t>week-end (activité U) et le lundi (sur les lits)</a:t>
            </a:r>
          </a:p>
          <a:p>
            <a:pPr algn="just"/>
            <a:endParaRPr lang="fr-FR" sz="2000" b="1" dirty="0">
              <a:latin typeface="Century Gothic" panose="020B0502020202020204" pitchFamily="34" charset="0"/>
            </a:endParaRPr>
          </a:p>
          <a:p>
            <a:pPr algn="just"/>
            <a:r>
              <a:rPr lang="fr-FR" sz="2000" dirty="0">
                <a:latin typeface="Century Gothic" panose="020B0502020202020204" pitchFamily="34" charset="0"/>
              </a:rPr>
              <a:t>L’absence de coordination et de concertation des fermetures estivales de lit est pointée à 3 reprises (territoire et région) </a:t>
            </a:r>
          </a:p>
          <a:p>
            <a:pPr algn="just"/>
            <a:endParaRPr lang="fr-FR" sz="2400" b="1" i="1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fr-FR" sz="2400" b="1" i="1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fr-FR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72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75520" y="0"/>
            <a:ext cx="8517632" cy="1340768"/>
          </a:xfrm>
        </p:spPr>
        <p:txBody>
          <a:bodyPr>
            <a:noAutofit/>
          </a:bodyPr>
          <a:lstStyle/>
          <a:p>
            <a:r>
              <a:rPr lang="fr-FR" sz="3200" b="1" i="1" dirty="0">
                <a:latin typeface="Centur gothic"/>
              </a:rPr>
              <a:t>Tensions été 2016: données BACH</a:t>
            </a:r>
            <a:br>
              <a:rPr lang="fr-FR" sz="3200" dirty="0">
                <a:latin typeface="Centur gothic"/>
              </a:rPr>
            </a:br>
            <a:r>
              <a:rPr lang="fr-FR" sz="2000" dirty="0">
                <a:latin typeface="Centur gothic"/>
              </a:rPr>
              <a:t>bulletins du 27 /06 au 30/08 pour les ES ayant répondu au questionnaire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5520" y="1340768"/>
            <a:ext cx="8712968" cy="5517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b="1" i="1" dirty="0">
                <a:latin typeface="Century Gothic" panose="020B0502020202020204" pitchFamily="34" charset="0"/>
              </a:rPr>
              <a:t>Tensions:</a:t>
            </a:r>
            <a:endParaRPr lang="fr-FR" sz="2400" dirty="0">
              <a:latin typeface="Century Gothic" panose="020B0502020202020204" pitchFamily="34" charset="0"/>
            </a:endParaRPr>
          </a:p>
          <a:p>
            <a:pPr algn="just"/>
            <a:r>
              <a:rPr lang="fr-FR" sz="2000" dirty="0">
                <a:latin typeface="Century Gothic" panose="020B0502020202020204" pitchFamily="34" charset="0"/>
              </a:rPr>
              <a:t>5 (versus 9), dont 2 ont répondu non au questionnaire </a:t>
            </a:r>
          </a:p>
          <a:p>
            <a:pPr algn="just"/>
            <a:r>
              <a:rPr lang="fr-FR" sz="2000" dirty="0">
                <a:latin typeface="Century Gothic" panose="020B0502020202020204" pitchFamily="34" charset="0"/>
              </a:rPr>
              <a:t>9 signalent des difficultés sans se dire en tension </a:t>
            </a:r>
          </a:p>
          <a:p>
            <a:pPr marL="0" indent="0" algn="just">
              <a:buNone/>
            </a:pPr>
            <a:endParaRPr lang="fr-FR" sz="20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400" b="1" i="1" dirty="0">
                <a:latin typeface="Century Gothic" panose="020B0502020202020204" pitchFamily="34" charset="0"/>
              </a:rPr>
              <a:t>Périodes critiques</a:t>
            </a:r>
            <a:endParaRPr lang="fr-FR" sz="2000" dirty="0">
              <a:latin typeface="Century Gothic" panose="020B0502020202020204" pitchFamily="34" charset="0"/>
            </a:endParaRPr>
          </a:p>
          <a:p>
            <a:pPr algn="just"/>
            <a:r>
              <a:rPr lang="fr-FR" sz="2000" dirty="0">
                <a:latin typeface="Century Gothic" panose="020B0502020202020204" pitchFamily="34" charset="0"/>
              </a:rPr>
              <a:t>Week-end et post week-end: week-end particulièrement critique  </a:t>
            </a:r>
            <a:r>
              <a:rPr lang="fr-FR" sz="2000" b="1" dirty="0">
                <a:latin typeface="Century Gothic" panose="020B0502020202020204" pitchFamily="34" charset="0"/>
              </a:rPr>
              <a:t>mi-juillet</a:t>
            </a:r>
            <a:r>
              <a:rPr lang="fr-FR" sz="2000" dirty="0">
                <a:latin typeface="Century Gothic" panose="020B0502020202020204" pitchFamily="34" charset="0"/>
              </a:rPr>
              <a:t> (pour 7 établissements: activité urgence très soutenue et capacités en lits limitées, atteintes ou dépassées ) </a:t>
            </a:r>
          </a:p>
          <a:p>
            <a:pPr marL="0" indent="0" algn="just">
              <a:buNone/>
            </a:pPr>
            <a:r>
              <a:rPr lang="fr-FR" sz="2000" dirty="0">
                <a:latin typeface="Century Gothic" panose="020B0502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fr-FR" sz="2400" b="1" i="1" dirty="0">
                <a:latin typeface="Century Gothic" panose="020B0502020202020204" pitchFamily="34" charset="0"/>
              </a:rPr>
              <a:t>Mesures prises par les établissements :</a:t>
            </a:r>
          </a:p>
          <a:p>
            <a:pPr algn="just"/>
            <a:r>
              <a:rPr lang="fr-FR" sz="2000" u="sng" dirty="0">
                <a:latin typeface="Century Gothic" panose="020B0502020202020204" pitchFamily="34" charset="0"/>
              </a:rPr>
              <a:t>Hébergements et ouvertures de lits supplémentaires</a:t>
            </a:r>
            <a:r>
              <a:rPr lang="fr-FR" sz="2000" dirty="0">
                <a:latin typeface="Century Gothic" panose="020B0502020202020204" pitchFamily="34" charset="0"/>
              </a:rPr>
              <a:t>(patients de médecine en chirurgie le plus souvent – 1 cas dans le sens inverse )à chaque fois </a:t>
            </a:r>
          </a:p>
          <a:p>
            <a:pPr algn="just"/>
            <a:r>
              <a:rPr lang="fr-FR" sz="2000" u="sng" dirty="0">
                <a:latin typeface="Century Gothic" panose="020B0502020202020204" pitchFamily="34" charset="0"/>
              </a:rPr>
              <a:t>Renfort de personnel dans 2 cas </a:t>
            </a:r>
            <a:r>
              <a:rPr lang="fr-FR" sz="2000" dirty="0">
                <a:latin typeface="Century Gothic" panose="020B0502020202020204" pitchFamily="34" charset="0"/>
              </a:rPr>
              <a:t>(IDE) seulement </a:t>
            </a:r>
          </a:p>
          <a:p>
            <a:pPr marL="0" indent="0" algn="just">
              <a:buNone/>
            </a:pPr>
            <a:endParaRPr lang="fr-FR" sz="24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fr-FR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4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96752"/>
          </a:xfrm>
        </p:spPr>
        <p:txBody>
          <a:bodyPr>
            <a:noAutofit/>
          </a:bodyPr>
          <a:lstStyle/>
          <a:p>
            <a:r>
              <a:rPr lang="fr-FR" sz="3200" b="1" i="1" dirty="0">
                <a:latin typeface="Century Gothic" panose="020B0502020202020204" pitchFamily="34" charset="0"/>
              </a:rPr>
              <a:t>Tensions été 2016: déclaration officielle à l’ARS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31504" y="1484784"/>
            <a:ext cx="8928992" cy="53732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1800" b="1" i="1" dirty="0">
              <a:latin typeface="Century Gothic" panose="020B0502020202020204" pitchFamily="34" charset="0"/>
            </a:endParaRPr>
          </a:p>
          <a:p>
            <a:pPr algn="just"/>
            <a:r>
              <a:rPr lang="fr-FR" sz="1800" b="1" i="1" dirty="0">
                <a:latin typeface="Century Gothic" panose="020B0502020202020204" pitchFamily="34" charset="0"/>
              </a:rPr>
              <a:t> </a:t>
            </a:r>
            <a:r>
              <a:rPr lang="fr-FR" sz="2400" b="1" i="1" dirty="0">
                <a:latin typeface="Century Gothic" panose="020B0502020202020204" pitchFamily="34" charset="0"/>
              </a:rPr>
              <a:t>Un seul établissement </a:t>
            </a:r>
            <a:r>
              <a:rPr lang="fr-FR" sz="2400" dirty="0">
                <a:latin typeface="Century Gothic" panose="020B0502020202020204" pitchFamily="34" charset="0"/>
              </a:rPr>
              <a:t>a fait une déclaration officielle de tension avec déploiement du dispositif « HET » sur une période de 15 jours.</a:t>
            </a:r>
          </a:p>
          <a:p>
            <a:pPr algn="just"/>
            <a:r>
              <a:rPr lang="fr-FR" sz="2400" dirty="0">
                <a:latin typeface="Century Gothic" panose="020B0502020202020204" pitchFamily="34" charset="0"/>
              </a:rPr>
              <a:t>2 établissements pensent l’avoir fait selon le </a:t>
            </a:r>
            <a:r>
              <a:rPr lang="fr-FR" dirty="0">
                <a:latin typeface="Century Gothic" panose="020B0502020202020204" pitchFamily="34" charset="0"/>
              </a:rPr>
              <a:t>questionnaire </a:t>
            </a:r>
          </a:p>
          <a:p>
            <a:pPr marL="0" indent="0" algn="just">
              <a:buNone/>
            </a:pPr>
            <a:endParaRPr lang="fr-FR" sz="16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9568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07768" y="1376772"/>
            <a:ext cx="2448272" cy="2448272"/>
          </a:xfrm>
          <a:prstGeom prst="rect">
            <a:avLst/>
          </a:prstGeom>
          <a:solidFill>
            <a:srgbClr val="00CC66">
              <a:alpha val="1568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>
                <a:solidFill>
                  <a:schemeClr val="tx1"/>
                </a:solidFill>
              </a:rPr>
              <a:t>BACH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0873" y="2780928"/>
            <a:ext cx="2736304" cy="2664296"/>
          </a:xfrm>
          <a:prstGeom prst="rect">
            <a:avLst/>
          </a:prstGeom>
          <a:solidFill>
            <a:srgbClr val="C0504D">
              <a:alpha val="3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fr-FR" dirty="0">
                <a:solidFill>
                  <a:schemeClr val="tx1"/>
                </a:solidFill>
              </a:rPr>
              <a:t>Questionnaire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11824" y="3284984"/>
            <a:ext cx="1224136" cy="1296144"/>
          </a:xfrm>
          <a:prstGeom prst="rect">
            <a:avLst/>
          </a:prstGeom>
          <a:solidFill>
            <a:srgbClr val="0070C0">
              <a:alpha val="23137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fr-FR" dirty="0">
                <a:solidFill>
                  <a:schemeClr val="tx1"/>
                </a:solidFill>
              </a:rPr>
              <a:t>ARS</a:t>
            </a:r>
          </a:p>
        </p:txBody>
      </p:sp>
    </p:spTree>
    <p:extLst>
      <p:ext uri="{BB962C8B-B14F-4D97-AF65-F5344CB8AC3E}">
        <p14:creationId xmlns:p14="http://schemas.microsoft.com/office/powerpoint/2010/main" val="360363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07768" y="1376772"/>
            <a:ext cx="2448272" cy="2448272"/>
          </a:xfrm>
          <a:prstGeom prst="rect">
            <a:avLst/>
          </a:prstGeom>
          <a:solidFill>
            <a:srgbClr val="00CC66">
              <a:alpha val="1568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>
                <a:solidFill>
                  <a:schemeClr val="tx1"/>
                </a:solidFill>
              </a:rPr>
              <a:t>BACH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0873" y="2780928"/>
            <a:ext cx="2736304" cy="2664296"/>
          </a:xfrm>
          <a:prstGeom prst="rect">
            <a:avLst/>
          </a:prstGeom>
          <a:solidFill>
            <a:srgbClr val="C0504D">
              <a:alpha val="3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fr-FR" dirty="0">
                <a:solidFill>
                  <a:schemeClr val="tx1"/>
                </a:solidFill>
              </a:rPr>
              <a:t>Questionnaire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11824" y="3284984"/>
            <a:ext cx="1224136" cy="1296144"/>
          </a:xfrm>
          <a:prstGeom prst="rect">
            <a:avLst/>
          </a:prstGeom>
          <a:solidFill>
            <a:srgbClr val="0070C0">
              <a:alpha val="23137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fr-FR" dirty="0">
                <a:solidFill>
                  <a:schemeClr val="tx1"/>
                </a:solidFill>
              </a:rPr>
              <a:t>ARS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179844" y="3225170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25350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8DACD-AA2F-40E4-98A6-2C10C1EEC59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07768" y="1376772"/>
            <a:ext cx="2448272" cy="2448272"/>
          </a:xfrm>
          <a:prstGeom prst="rect">
            <a:avLst/>
          </a:prstGeom>
          <a:solidFill>
            <a:srgbClr val="00CC66">
              <a:alpha val="1568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>
                <a:solidFill>
                  <a:schemeClr val="tx1"/>
                </a:solidFill>
              </a:rPr>
              <a:t>BACH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0873" y="2780928"/>
            <a:ext cx="2736304" cy="2664296"/>
          </a:xfrm>
          <a:prstGeom prst="rect">
            <a:avLst/>
          </a:prstGeom>
          <a:solidFill>
            <a:srgbClr val="C0504D">
              <a:alpha val="3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fr-FR" dirty="0">
                <a:solidFill>
                  <a:schemeClr val="tx1"/>
                </a:solidFill>
              </a:rPr>
              <a:t>Questionnaire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11824" y="3284984"/>
            <a:ext cx="1224136" cy="1296144"/>
          </a:xfrm>
          <a:prstGeom prst="rect">
            <a:avLst/>
          </a:prstGeom>
          <a:solidFill>
            <a:srgbClr val="0070C0">
              <a:alpha val="23137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fr-FR" dirty="0">
                <a:solidFill>
                  <a:schemeClr val="tx1"/>
                </a:solidFill>
              </a:rPr>
              <a:t>ARS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40361" y="1706905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179844" y="3225170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833832" y="3200142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876463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530</Words>
  <Application>Microsoft Office PowerPoint</Application>
  <PresentationFormat>Grand écran</PresentationFormat>
  <Paragraphs>116</Paragraphs>
  <Slides>13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Centur gothic</vt:lpstr>
      <vt:lpstr>Century Gothic</vt:lpstr>
      <vt:lpstr>Wingdings</vt:lpstr>
      <vt:lpstr>Thème Office</vt:lpstr>
      <vt:lpstr> Bilan des tension été 2016</vt:lpstr>
      <vt:lpstr>Tensions été 2016 </vt:lpstr>
      <vt:lpstr>Tensions été 2016:questionnaire (Q7) </vt:lpstr>
      <vt:lpstr>Tensions été 2016: questionnaire(Q7)</vt:lpstr>
      <vt:lpstr>Tensions été 2016: données BACH bulletins du 27 /06 au 30/08 pour les ES ayant répondu au questionnaire</vt:lpstr>
      <vt:lpstr>Tensions été 2016: déclaration officielle à l’ARS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Tensions été 2016 : confrontation des 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Bilan des tension été 2016</dc:title>
  <dc:creator>Utilisateur</dc:creator>
  <cp:lastModifiedBy>Utilisateur</cp:lastModifiedBy>
  <cp:revision>1</cp:revision>
  <dcterms:created xsi:type="dcterms:W3CDTF">2017-11-20T16:09:01Z</dcterms:created>
  <dcterms:modified xsi:type="dcterms:W3CDTF">2017-11-20T16:15:07Z</dcterms:modified>
</cp:coreProperties>
</file>