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F6028-4C56-4595-99C7-22B36311E875}" type="datetimeFigureOut">
              <a:rPr lang="fr-FR" smtClean="0"/>
              <a:t>20/11/2017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512F7-F6F5-4545-88A3-AA3D56FFC22E}" type="slidenum">
              <a:rPr lang="fr-FR" smtClean="0"/>
              <a:t>‹N°›</a:t>
            </a:fld>
            <a:endParaRPr lang="fr-FR"/>
          </a:p>
        </p:txBody>
      </p:sp>
    </p:spTree>
    <p:extLst>
      <p:ext uri="{BB962C8B-B14F-4D97-AF65-F5344CB8AC3E}">
        <p14:creationId xmlns:p14="http://schemas.microsoft.com/office/powerpoint/2010/main" val="3817797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Grande mobilisation </a:t>
            </a:r>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t>6</a:t>
            </a:fld>
            <a:endParaRPr lang="fr-FR"/>
          </a:p>
        </p:txBody>
      </p:sp>
    </p:spTree>
    <p:extLst>
      <p:ext uri="{BB962C8B-B14F-4D97-AF65-F5344CB8AC3E}">
        <p14:creationId xmlns:p14="http://schemas.microsoft.com/office/powerpoint/2010/main" val="355401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9D64DA3-CC18-46AE-B232-5C1DFF61A41B}"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16490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B8ABF2-20A9-4A44-AF37-16B071385DB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34782E6-EF8C-4B82-9AAC-8689F3123A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4A086B9-80E1-4983-B72C-E09DDF947FD7}"/>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B7A1319F-7CC4-418B-B7F5-625C38918B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9529B4-8824-4D5D-BF16-23E87EEB3E16}"/>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07868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821096-E6AE-4C7A-AEA1-9B45F9C8479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0BD9D5C-BAB2-45EB-BD44-6CC98AD4044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0C56A6-AB8B-418B-AA8C-03DBCB66A05B}"/>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813D6092-7E03-4D0A-BBA2-E8702180D7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D08EEA6-33B8-458A-BE7F-879A87F0BF13}"/>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282675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9334FDF-098B-4194-90B1-08781ED1240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533F1A-E65F-460D-B485-C28422F4852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27E311-B27F-4FDC-98F4-C2786DD65E79}"/>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46B5ED8A-C6C6-4CAC-BCAB-26EEC9B4FE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459755-36DD-4A94-84B3-4C79CD7DCC10}"/>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79883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B1EAB8-8CA8-4688-827B-60CC33AE71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1E62ECC-3E6A-49D0-8EB1-9EB933D976E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B5CE7F-4B3F-40EB-AA2D-667BA6E2DA09}"/>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759098BA-BB7C-4243-BBB7-D65A0CA9EA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EA6DD0-83FC-4553-8C16-1121074615A4}"/>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11683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F3F7F-DA78-4F29-ABFE-F3B72860447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07CFE4F-90BF-4D01-A52B-9A8A1B47FC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2A0C981-1B06-403F-BA63-584ACBEB634A}"/>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C63C2FE1-992D-4057-A671-6DA7134CD8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E552BC-16B7-4061-8987-39057D75FD9A}"/>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231623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D9257D-3881-4F5F-9DC8-0552B48488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43EA507-6907-48C9-AB27-0178477CDD1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9C7D88D-1869-45E5-A76A-9741D3F4AA6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64B92A-BEA7-4FC5-85D3-786738B69A83}"/>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3C248C91-C071-43FC-91BE-2ABD12644C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CB5F500-E0A1-4B13-BFB5-9EF8422A9091}"/>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76805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EBFBB6-7EDF-4ECE-978F-82F3D0ABCA3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A1A5A9C-5B4E-477F-8339-2FDD2BFD4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1EB58F2-A4B2-42A9-AC2A-C72E8037FBC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FE51104-5336-4382-9808-5925DFF53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15C2842-D6A7-4A13-B1DB-43B4195B40C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A490083-3026-4A9E-99F6-B28E2FB9F3B6}"/>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8" name="Espace réservé du pied de page 7">
            <a:extLst>
              <a:ext uri="{FF2B5EF4-FFF2-40B4-BE49-F238E27FC236}">
                <a16:creationId xmlns:a16="http://schemas.microsoft.com/office/drawing/2014/main" id="{03E4D522-79E8-4AA8-B16E-BB93A7C6DA1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1F5426E-D50B-41A3-A4A2-5D909FE88D3B}"/>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28750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9C8AA-333E-41F8-AA22-AA13ED3A9E0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C189BF-1F57-4BC7-BB4E-E30B9B6FEBD5}"/>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4" name="Espace réservé du pied de page 3">
            <a:extLst>
              <a:ext uri="{FF2B5EF4-FFF2-40B4-BE49-F238E27FC236}">
                <a16:creationId xmlns:a16="http://schemas.microsoft.com/office/drawing/2014/main" id="{527043B0-CDAD-4C85-BFBC-C3B42664C05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A969495-BAAE-43EB-A0D8-E7F3756A6420}"/>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98929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5B81008-6DFB-4FB4-A284-E84382C189FA}"/>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3" name="Espace réservé du pied de page 2">
            <a:extLst>
              <a:ext uri="{FF2B5EF4-FFF2-40B4-BE49-F238E27FC236}">
                <a16:creationId xmlns:a16="http://schemas.microsoft.com/office/drawing/2014/main" id="{5A5ACD0A-5416-4C8F-8881-8D10C762FA6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22D3BF2-31AA-4F9B-BBF2-59EC2BBC44F9}"/>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178574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DEDC43-843F-4C08-98E7-B32A8AA0272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36726DF-AD34-4DDF-B2BC-E14487E97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B5339FC-D79D-4D62-B0AE-E7D22AAFE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1EDBDAA-6529-42A7-B181-244548A76644}"/>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2DF903C4-BAFE-449B-A78F-884E112F23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30EBC4-86D3-46AF-8964-DC26388ED513}"/>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419219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793C76-EDD1-4B8D-98BB-37553A97411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EB886D0-DA55-42F1-805E-19D054BBC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5C2B4EE-B59B-4AEB-82BF-C887FABCA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06E9995-8EC8-470B-9B43-C79936D93864}"/>
              </a:ext>
            </a:extLst>
          </p:cNvPr>
          <p:cNvSpPr>
            <a:spLocks noGrp="1"/>
          </p:cNvSpPr>
          <p:nvPr>
            <p:ph type="dt" sz="half" idx="10"/>
          </p:nvPr>
        </p:nvSpPr>
        <p:spPr/>
        <p:txBody>
          <a:bodyPr/>
          <a:lstStyle/>
          <a:p>
            <a:fld id="{B89F213E-4D76-4150-BD78-10F69E69EFCE}" type="datetimeFigureOut">
              <a:rPr lang="fr-FR" smtClean="0"/>
              <a:t>20/11/2017</a:t>
            </a:fld>
            <a:endParaRPr lang="fr-FR"/>
          </a:p>
        </p:txBody>
      </p:sp>
      <p:sp>
        <p:nvSpPr>
          <p:cNvPr id="6" name="Espace réservé du pied de page 5">
            <a:extLst>
              <a:ext uri="{FF2B5EF4-FFF2-40B4-BE49-F238E27FC236}">
                <a16:creationId xmlns:a16="http://schemas.microsoft.com/office/drawing/2014/main" id="{F257E5C6-5AEF-4BA1-B6A6-1811314816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32FB99B-59C2-45E5-A438-34A85E45F5C5}"/>
              </a:ext>
            </a:extLst>
          </p:cNvPr>
          <p:cNvSpPr>
            <a:spLocks noGrp="1"/>
          </p:cNvSpPr>
          <p:nvPr>
            <p:ph type="sldNum" sz="quarter" idx="12"/>
          </p:nvPr>
        </p:nvSpPr>
        <p:spPr/>
        <p:txBody>
          <a:bodyPr/>
          <a:lstStyle/>
          <a:p>
            <a:fld id="{06B83957-32DD-4669-9A07-06B17FE2675E}" type="slidenum">
              <a:rPr lang="fr-FR" smtClean="0"/>
              <a:t>‹N°›</a:t>
            </a:fld>
            <a:endParaRPr lang="fr-FR"/>
          </a:p>
        </p:txBody>
      </p:sp>
    </p:spTree>
    <p:extLst>
      <p:ext uri="{BB962C8B-B14F-4D97-AF65-F5344CB8AC3E}">
        <p14:creationId xmlns:p14="http://schemas.microsoft.com/office/powerpoint/2010/main" val="331962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3D93FE7-33D0-4C4E-A07B-50F004F8E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41F043E-5146-4897-981D-BA3A633AC0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42F86B-27C0-4A7F-9AD0-C244656C8A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F213E-4D76-4150-BD78-10F69E69EFCE}" type="datetimeFigureOut">
              <a:rPr lang="fr-FR" smtClean="0"/>
              <a:t>20/11/2017</a:t>
            </a:fld>
            <a:endParaRPr lang="fr-FR"/>
          </a:p>
        </p:txBody>
      </p:sp>
      <p:sp>
        <p:nvSpPr>
          <p:cNvPr id="5" name="Espace réservé du pied de page 4">
            <a:extLst>
              <a:ext uri="{FF2B5EF4-FFF2-40B4-BE49-F238E27FC236}">
                <a16:creationId xmlns:a16="http://schemas.microsoft.com/office/drawing/2014/main" id="{897197B2-7222-46AD-95D9-AE3B376F68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8182B88-3EE1-4CC1-952D-5B2647B01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83957-32DD-4669-9A07-06B17FE2675E}" type="slidenum">
              <a:rPr lang="fr-FR" smtClean="0"/>
              <a:t>‹N°›</a:t>
            </a:fld>
            <a:endParaRPr lang="fr-FR"/>
          </a:p>
        </p:txBody>
      </p:sp>
    </p:spTree>
    <p:extLst>
      <p:ext uri="{BB962C8B-B14F-4D97-AF65-F5344CB8AC3E}">
        <p14:creationId xmlns:p14="http://schemas.microsoft.com/office/powerpoint/2010/main" val="2391879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904A59-5105-4A07-AF9F-A23AC098CD3E}"/>
              </a:ext>
            </a:extLst>
          </p:cNvPr>
          <p:cNvSpPr>
            <a:spLocks noGrp="1"/>
          </p:cNvSpPr>
          <p:nvPr>
            <p:ph type="ctrTitle"/>
          </p:nvPr>
        </p:nvSpPr>
        <p:spPr>
          <a:xfrm>
            <a:off x="0" y="2006353"/>
            <a:ext cx="12192000" cy="1029810"/>
          </a:xfrm>
        </p:spPr>
        <p:txBody>
          <a:bodyPr>
            <a:normAutofit/>
          </a:bodyPr>
          <a:lstStyle/>
          <a:p>
            <a:r>
              <a:rPr lang="fr-FR" sz="4400" b="1" dirty="0">
                <a:latin typeface="+mn-lt"/>
              </a:rPr>
              <a:t>Bilan juillet 2017des travaux HET établissement </a:t>
            </a:r>
            <a:endParaRPr lang="fr-FR" sz="4400" dirty="0">
              <a:latin typeface="+mn-lt"/>
            </a:endParaRPr>
          </a:p>
        </p:txBody>
      </p:sp>
      <p:sp>
        <p:nvSpPr>
          <p:cNvPr id="3" name="Sous-titre 2">
            <a:extLst>
              <a:ext uri="{FF2B5EF4-FFF2-40B4-BE49-F238E27FC236}">
                <a16:creationId xmlns:a16="http://schemas.microsoft.com/office/drawing/2014/main" id="{572B541A-FFD9-4D93-A638-1CEA0A3C53D5}"/>
              </a:ext>
            </a:extLst>
          </p:cNvPr>
          <p:cNvSpPr>
            <a:spLocks noGrp="1"/>
          </p:cNvSpPr>
          <p:nvPr>
            <p:ph type="subTitle" idx="1"/>
          </p:nvPr>
        </p:nvSpPr>
        <p:spPr>
          <a:xfrm>
            <a:off x="7794594" y="3602038"/>
            <a:ext cx="2873406" cy="1655762"/>
          </a:xfrm>
        </p:spPr>
        <p:txBody>
          <a:bodyPr/>
          <a:lstStyle/>
          <a:p>
            <a:r>
              <a:rPr lang="fr-FR" dirty="0"/>
              <a:t>Réunion HET </a:t>
            </a:r>
          </a:p>
          <a:p>
            <a:r>
              <a:rPr lang="fr-FR" dirty="0"/>
              <a:t>6 juillet 2017</a:t>
            </a:r>
          </a:p>
          <a:p>
            <a:r>
              <a:rPr lang="fr-FR" dirty="0"/>
              <a:t>Pontivy</a:t>
            </a:r>
          </a:p>
        </p:txBody>
      </p:sp>
    </p:spTree>
    <p:extLst>
      <p:ext uri="{BB962C8B-B14F-4D97-AF65-F5344CB8AC3E}">
        <p14:creationId xmlns:p14="http://schemas.microsoft.com/office/powerpoint/2010/main" val="272097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1268760"/>
          </a:xfrm>
        </p:spPr>
        <p:txBody>
          <a:bodyPr>
            <a:normAutofit/>
          </a:bodyPr>
          <a:lstStyle/>
          <a:p>
            <a:r>
              <a:rPr lang="fr-FR" sz="2800" b="1" i="1" dirty="0">
                <a:latin typeface="+mn-lt"/>
              </a:rPr>
              <a:t>Q4: organisation des plans et nombre de plans prévus </a:t>
            </a:r>
            <a:endParaRPr lang="fr-FR" sz="2800" dirty="0">
              <a:latin typeface="+mn-lt"/>
            </a:endParaRPr>
          </a:p>
        </p:txBody>
      </p:sp>
      <p:pic>
        <p:nvPicPr>
          <p:cNvPr id="5" name="Image 4">
            <a:extLst>
              <a:ext uri="{FF2B5EF4-FFF2-40B4-BE49-F238E27FC236}">
                <a16:creationId xmlns:a16="http://schemas.microsoft.com/office/drawing/2014/main" id="{228DEA2B-AC74-4AC2-9679-66EB1B3876A7}"/>
              </a:ext>
            </a:extLst>
          </p:cNvPr>
          <p:cNvPicPr>
            <a:picLocks noChangeAspect="1"/>
          </p:cNvPicPr>
          <p:nvPr/>
        </p:nvPicPr>
        <p:blipFill>
          <a:blip r:embed="rId2"/>
          <a:stretch>
            <a:fillRect/>
          </a:stretch>
        </p:blipFill>
        <p:spPr>
          <a:xfrm>
            <a:off x="1758739" y="1628800"/>
            <a:ext cx="8674525" cy="3964410"/>
          </a:xfrm>
          <a:prstGeom prst="rect">
            <a:avLst/>
          </a:prstGeom>
        </p:spPr>
      </p:pic>
      <p:sp>
        <p:nvSpPr>
          <p:cNvPr id="6" name="Espace réservé du numéro de diapositive 5">
            <a:extLst>
              <a:ext uri="{FF2B5EF4-FFF2-40B4-BE49-F238E27FC236}">
                <a16:creationId xmlns:a16="http://schemas.microsoft.com/office/drawing/2014/main" id="{DC83DAC0-1F52-4EA6-AB33-5BFB799EBFFC}"/>
              </a:ext>
            </a:extLst>
          </p:cNvPr>
          <p:cNvSpPr>
            <a:spLocks noGrp="1"/>
          </p:cNvSpPr>
          <p:nvPr>
            <p:ph type="sldNum" sz="quarter" idx="12"/>
          </p:nvPr>
        </p:nvSpPr>
        <p:spPr/>
        <p:txBody>
          <a:bodyPr/>
          <a:lstStyle/>
          <a:p>
            <a:fld id="{B3F8DACD-AA2F-40E4-98A6-2C10C1EEC59D}" type="slidenum">
              <a:rPr lang="fr-FR" smtClean="0"/>
              <a:t>10</a:t>
            </a:fld>
            <a:endParaRPr lang="fr-FR"/>
          </a:p>
        </p:txBody>
      </p:sp>
    </p:spTree>
    <p:extLst>
      <p:ext uri="{BB962C8B-B14F-4D97-AF65-F5344CB8AC3E}">
        <p14:creationId xmlns:p14="http://schemas.microsoft.com/office/powerpoint/2010/main" val="102135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i="1" dirty="0">
                <a:latin typeface="+mn-lt"/>
              </a:rPr>
              <a:t>Q4 : réorganisation et écriture</a:t>
            </a:r>
          </a:p>
        </p:txBody>
      </p:sp>
      <p:sp>
        <p:nvSpPr>
          <p:cNvPr id="3" name="Espace réservé du contenu 2"/>
          <p:cNvSpPr>
            <a:spLocks noGrp="1"/>
          </p:cNvSpPr>
          <p:nvPr>
            <p:ph idx="1"/>
          </p:nvPr>
        </p:nvSpPr>
        <p:spPr>
          <a:xfrm>
            <a:off x="1775520" y="1600200"/>
            <a:ext cx="8712968" cy="4853136"/>
          </a:xfrm>
        </p:spPr>
        <p:txBody>
          <a:bodyPr>
            <a:normAutofit/>
          </a:bodyPr>
          <a:lstStyle/>
          <a:p>
            <a:pPr algn="just"/>
            <a:r>
              <a:rPr lang="fr-FR" sz="2400" b="1" i="1" dirty="0"/>
              <a:t>en fonction cause </a:t>
            </a:r>
          </a:p>
          <a:p>
            <a:pPr marL="400050" lvl="1" indent="0">
              <a:buNone/>
            </a:pPr>
            <a:r>
              <a:rPr lang="fr-FR" dirty="0"/>
              <a:t>	- Oui: 10 </a:t>
            </a:r>
            <a:r>
              <a:rPr lang="fr-FR" dirty="0">
                <a:solidFill>
                  <a:srgbClr val="0070C0"/>
                </a:solidFill>
              </a:rPr>
              <a:t>comparaison avec automne: seulement 3 alors</a:t>
            </a:r>
          </a:p>
          <a:p>
            <a:pPr marL="400050" lvl="1" indent="0">
              <a:buNone/>
            </a:pPr>
            <a:r>
              <a:rPr lang="fr-FR" dirty="0"/>
              <a:t>	- Non : 6</a:t>
            </a:r>
          </a:p>
          <a:p>
            <a:pPr marL="400050" lvl="1" indent="0" algn="just">
              <a:buNone/>
            </a:pPr>
            <a:r>
              <a:rPr lang="fr-FR" dirty="0"/>
              <a:t>	- 4 traitent uniquement de la carence d’aval (à rapprocher des 2 qui ont une cellule de gestion des lits ) </a:t>
            </a:r>
          </a:p>
          <a:p>
            <a:pPr marL="400050" lvl="1" indent="0" algn="just">
              <a:buNone/>
            </a:pPr>
            <a:endParaRPr lang="fr-FR" dirty="0"/>
          </a:p>
          <a:p>
            <a:pPr algn="just"/>
            <a:r>
              <a:rPr lang="fr-FR" sz="2400" b="1" i="1" dirty="0"/>
              <a:t>Nombre de plan prévus </a:t>
            </a:r>
            <a:r>
              <a:rPr lang="fr-FR" sz="2400" dirty="0"/>
              <a:t>: très variable car mélange niveau de plan et plan individualisé : est intégrée par tous la notion de gradation et de plus en plus la notion de plan adapté à la cause </a:t>
            </a:r>
          </a:p>
        </p:txBody>
      </p:sp>
      <p:sp>
        <p:nvSpPr>
          <p:cNvPr id="4" name="Espace réservé du numéro de diapositive 3">
            <a:extLst>
              <a:ext uri="{FF2B5EF4-FFF2-40B4-BE49-F238E27FC236}">
                <a16:creationId xmlns:a16="http://schemas.microsoft.com/office/drawing/2014/main" id="{FCAF94B2-1D2D-49D4-A6CF-7655283AA60B}"/>
              </a:ext>
            </a:extLst>
          </p:cNvPr>
          <p:cNvSpPr>
            <a:spLocks noGrp="1"/>
          </p:cNvSpPr>
          <p:nvPr>
            <p:ph type="sldNum" sz="quarter" idx="12"/>
          </p:nvPr>
        </p:nvSpPr>
        <p:spPr/>
        <p:txBody>
          <a:bodyPr/>
          <a:lstStyle/>
          <a:p>
            <a:fld id="{B3F8DACD-AA2F-40E4-98A6-2C10C1EEC59D}" type="slidenum">
              <a:rPr lang="fr-FR" smtClean="0"/>
              <a:t>11</a:t>
            </a:fld>
            <a:endParaRPr lang="fr-FR"/>
          </a:p>
        </p:txBody>
      </p:sp>
    </p:spTree>
    <p:extLst>
      <p:ext uri="{BB962C8B-B14F-4D97-AF65-F5344CB8AC3E}">
        <p14:creationId xmlns:p14="http://schemas.microsoft.com/office/powerpoint/2010/main" val="3485783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0"/>
            <a:ext cx="8229600" cy="980728"/>
          </a:xfrm>
        </p:spPr>
        <p:txBody>
          <a:bodyPr>
            <a:normAutofit/>
          </a:bodyPr>
          <a:lstStyle/>
          <a:p>
            <a:r>
              <a:rPr lang="fr-FR" sz="2800" b="1" i="1" dirty="0">
                <a:latin typeface="+mn-lt"/>
              </a:rPr>
              <a:t>Q5: utilisation de l’outil HET FEDORU</a:t>
            </a:r>
          </a:p>
        </p:txBody>
      </p:sp>
      <p:pic>
        <p:nvPicPr>
          <p:cNvPr id="6" name="Image 5">
            <a:extLst>
              <a:ext uri="{FF2B5EF4-FFF2-40B4-BE49-F238E27FC236}">
                <a16:creationId xmlns:a16="http://schemas.microsoft.com/office/drawing/2014/main" id="{94317F5F-5BB5-40D0-9F01-3CCDF24D722D}"/>
              </a:ext>
            </a:extLst>
          </p:cNvPr>
          <p:cNvPicPr>
            <a:picLocks noChangeAspect="1"/>
          </p:cNvPicPr>
          <p:nvPr/>
        </p:nvPicPr>
        <p:blipFill>
          <a:blip r:embed="rId2"/>
          <a:stretch>
            <a:fillRect/>
          </a:stretch>
        </p:blipFill>
        <p:spPr>
          <a:xfrm>
            <a:off x="1631504" y="2420888"/>
            <a:ext cx="4649288" cy="2589872"/>
          </a:xfrm>
          <a:prstGeom prst="rect">
            <a:avLst/>
          </a:prstGeom>
        </p:spPr>
      </p:pic>
      <p:pic>
        <p:nvPicPr>
          <p:cNvPr id="8" name="Image 7">
            <a:extLst>
              <a:ext uri="{FF2B5EF4-FFF2-40B4-BE49-F238E27FC236}">
                <a16:creationId xmlns:a16="http://schemas.microsoft.com/office/drawing/2014/main" id="{B7CD733D-4AC2-4CD7-9880-61C5610B48D7}"/>
              </a:ext>
            </a:extLst>
          </p:cNvPr>
          <p:cNvPicPr>
            <a:picLocks noChangeAspect="1"/>
          </p:cNvPicPr>
          <p:nvPr/>
        </p:nvPicPr>
        <p:blipFill>
          <a:blip r:embed="rId3"/>
          <a:stretch>
            <a:fillRect/>
          </a:stretch>
        </p:blipFill>
        <p:spPr>
          <a:xfrm>
            <a:off x="6366800" y="2420888"/>
            <a:ext cx="4301201" cy="2589872"/>
          </a:xfrm>
          <a:prstGeom prst="rect">
            <a:avLst/>
          </a:prstGeom>
        </p:spPr>
      </p:pic>
      <p:sp>
        <p:nvSpPr>
          <p:cNvPr id="9" name="Espace réservé du numéro de diapositive 8">
            <a:extLst>
              <a:ext uri="{FF2B5EF4-FFF2-40B4-BE49-F238E27FC236}">
                <a16:creationId xmlns:a16="http://schemas.microsoft.com/office/drawing/2014/main" id="{9003B2B9-7970-4FF4-A602-226833B5B5F3}"/>
              </a:ext>
            </a:extLst>
          </p:cNvPr>
          <p:cNvSpPr>
            <a:spLocks noGrp="1"/>
          </p:cNvSpPr>
          <p:nvPr>
            <p:ph type="sldNum" sz="quarter" idx="12"/>
          </p:nvPr>
        </p:nvSpPr>
        <p:spPr/>
        <p:txBody>
          <a:bodyPr/>
          <a:lstStyle/>
          <a:p>
            <a:fld id="{B3F8DACD-AA2F-40E4-98A6-2C10C1EEC59D}" type="slidenum">
              <a:rPr lang="fr-FR" smtClean="0"/>
              <a:t>12</a:t>
            </a:fld>
            <a:endParaRPr lang="fr-FR"/>
          </a:p>
        </p:txBody>
      </p:sp>
    </p:spTree>
    <p:extLst>
      <p:ext uri="{BB962C8B-B14F-4D97-AF65-F5344CB8AC3E}">
        <p14:creationId xmlns:p14="http://schemas.microsoft.com/office/powerpoint/2010/main" val="177019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i="1" dirty="0">
                <a:latin typeface="+mn-lt"/>
              </a:rPr>
              <a:t>Commentaires Q5 </a:t>
            </a:r>
          </a:p>
        </p:txBody>
      </p:sp>
      <p:sp>
        <p:nvSpPr>
          <p:cNvPr id="3" name="Espace réservé du contenu 2"/>
          <p:cNvSpPr>
            <a:spLocks noGrp="1"/>
          </p:cNvSpPr>
          <p:nvPr>
            <p:ph idx="1"/>
          </p:nvPr>
        </p:nvSpPr>
        <p:spPr/>
        <p:txBody>
          <a:bodyPr>
            <a:normAutofit/>
          </a:bodyPr>
          <a:lstStyle/>
          <a:p>
            <a:pPr algn="just"/>
            <a:r>
              <a:rPr lang="fr-FR" sz="2400" dirty="0"/>
              <a:t>Parmi les 10 non inscrits un ES est en réflexion pour s’inscrire et écrire</a:t>
            </a:r>
          </a:p>
          <a:p>
            <a:pPr marL="0" indent="0" algn="just">
              <a:buNone/>
            </a:pPr>
            <a:r>
              <a:rPr lang="fr-FR" sz="2400" dirty="0"/>
              <a:t> </a:t>
            </a:r>
          </a:p>
          <a:p>
            <a:pPr algn="just"/>
            <a:r>
              <a:rPr lang="fr-FR" sz="2400" dirty="0"/>
              <a:t>Commentaires : difficultés a faire coller avec les intitulés et complexité du catalogue (5) et problème de responsabilité pour écrire et identifiant  </a:t>
            </a:r>
          </a:p>
        </p:txBody>
      </p:sp>
      <p:sp>
        <p:nvSpPr>
          <p:cNvPr id="4" name="Espace réservé du numéro de diapositive 3">
            <a:extLst>
              <a:ext uri="{FF2B5EF4-FFF2-40B4-BE49-F238E27FC236}">
                <a16:creationId xmlns:a16="http://schemas.microsoft.com/office/drawing/2014/main" id="{AD074D0B-0A7A-4175-9F5E-66380F218499}"/>
              </a:ext>
            </a:extLst>
          </p:cNvPr>
          <p:cNvSpPr>
            <a:spLocks noGrp="1"/>
          </p:cNvSpPr>
          <p:nvPr>
            <p:ph type="sldNum" sz="quarter" idx="12"/>
          </p:nvPr>
        </p:nvSpPr>
        <p:spPr/>
        <p:txBody>
          <a:bodyPr/>
          <a:lstStyle/>
          <a:p>
            <a:fld id="{B3F8DACD-AA2F-40E4-98A6-2C10C1EEC59D}" type="slidenum">
              <a:rPr lang="fr-FR" smtClean="0"/>
              <a:t>13</a:t>
            </a:fld>
            <a:endParaRPr lang="fr-FR"/>
          </a:p>
        </p:txBody>
      </p:sp>
    </p:spTree>
    <p:extLst>
      <p:ext uri="{BB962C8B-B14F-4D97-AF65-F5344CB8AC3E}">
        <p14:creationId xmlns:p14="http://schemas.microsoft.com/office/powerpoint/2010/main" val="4001454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8593FD-1154-40D4-94BD-0CA22E216192}"/>
              </a:ext>
            </a:extLst>
          </p:cNvPr>
          <p:cNvSpPr>
            <a:spLocks noGrp="1"/>
          </p:cNvSpPr>
          <p:nvPr>
            <p:ph type="title"/>
          </p:nvPr>
        </p:nvSpPr>
        <p:spPr/>
        <p:txBody>
          <a:bodyPr>
            <a:normAutofit/>
          </a:bodyPr>
          <a:lstStyle/>
          <a:p>
            <a:r>
              <a:rPr lang="fr-FR" sz="2800" b="1" i="1" dirty="0">
                <a:latin typeface="+mn-lt"/>
              </a:rPr>
              <a:t>Question sur l’opportunité de l’outil</a:t>
            </a:r>
          </a:p>
        </p:txBody>
      </p:sp>
      <p:sp>
        <p:nvSpPr>
          <p:cNvPr id="3" name="Espace réservé du contenu 2">
            <a:extLst>
              <a:ext uri="{FF2B5EF4-FFF2-40B4-BE49-F238E27FC236}">
                <a16:creationId xmlns:a16="http://schemas.microsoft.com/office/drawing/2014/main" id="{5C38DAB4-22A2-4141-9307-438E9DB008A1}"/>
              </a:ext>
            </a:extLst>
          </p:cNvPr>
          <p:cNvSpPr>
            <a:spLocks noGrp="1"/>
          </p:cNvSpPr>
          <p:nvPr>
            <p:ph idx="1"/>
          </p:nvPr>
        </p:nvSpPr>
        <p:spPr/>
        <p:txBody>
          <a:bodyPr/>
          <a:lstStyle/>
          <a:p>
            <a:pPr algn="just"/>
            <a:r>
              <a:rPr lang="fr-FR" sz="2400" dirty="0"/>
              <a:t>Travail spécifique fait par la FEDORU avec élaboration d’un volet spécifique Bretagne </a:t>
            </a:r>
          </a:p>
          <a:p>
            <a:pPr algn="just"/>
            <a:endParaRPr lang="fr-FR" sz="2400" dirty="0"/>
          </a:p>
          <a:p>
            <a:pPr algn="just"/>
            <a:r>
              <a:rPr lang="fr-FR" sz="2400" dirty="0"/>
              <a:t>Formations envisageables avec la FEDORU à l’utilisation de l’outil </a:t>
            </a:r>
          </a:p>
          <a:p>
            <a:pPr algn="just"/>
            <a:endParaRPr lang="fr-FR" sz="2400" dirty="0"/>
          </a:p>
          <a:p>
            <a:pPr algn="just"/>
            <a:r>
              <a:rPr lang="fr-FR" sz="2400" dirty="0"/>
              <a:t>Avis des établissements? </a:t>
            </a:r>
          </a:p>
          <a:p>
            <a:pPr marL="0" indent="0">
              <a:buNone/>
            </a:pPr>
            <a:r>
              <a:rPr lang="fr-FR" sz="2400" dirty="0"/>
              <a:t> </a:t>
            </a:r>
          </a:p>
          <a:p>
            <a:endParaRPr lang="fr-FR" dirty="0"/>
          </a:p>
        </p:txBody>
      </p:sp>
      <p:sp>
        <p:nvSpPr>
          <p:cNvPr id="4" name="Espace réservé du numéro de diapositive 3">
            <a:extLst>
              <a:ext uri="{FF2B5EF4-FFF2-40B4-BE49-F238E27FC236}">
                <a16:creationId xmlns:a16="http://schemas.microsoft.com/office/drawing/2014/main" id="{3BDCC245-50ED-4BB4-8287-B6DE75FC8ACC}"/>
              </a:ext>
            </a:extLst>
          </p:cNvPr>
          <p:cNvSpPr>
            <a:spLocks noGrp="1"/>
          </p:cNvSpPr>
          <p:nvPr>
            <p:ph type="sldNum" sz="quarter" idx="12"/>
          </p:nvPr>
        </p:nvSpPr>
        <p:spPr/>
        <p:txBody>
          <a:bodyPr/>
          <a:lstStyle/>
          <a:p>
            <a:fld id="{B3F8DACD-AA2F-40E4-98A6-2C10C1EEC59D}" type="slidenum">
              <a:rPr lang="fr-FR" smtClean="0"/>
              <a:t>14</a:t>
            </a:fld>
            <a:endParaRPr lang="fr-FR"/>
          </a:p>
        </p:txBody>
      </p:sp>
    </p:spTree>
    <p:extLst>
      <p:ext uri="{BB962C8B-B14F-4D97-AF65-F5344CB8AC3E}">
        <p14:creationId xmlns:p14="http://schemas.microsoft.com/office/powerpoint/2010/main" val="170828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i="1" dirty="0"/>
              <a:t>Q6: formation des acteurs et information des personnels</a:t>
            </a:r>
            <a:br>
              <a:rPr lang="fr-FR" sz="2400" b="1" i="1" dirty="0"/>
            </a:br>
            <a:r>
              <a:rPr lang="fr-FR" sz="2000" i="1" dirty="0"/>
              <a:t>(20 réponses) </a:t>
            </a:r>
            <a:endParaRPr lang="fr-FR" sz="2400" dirty="0"/>
          </a:p>
        </p:txBody>
      </p:sp>
      <p:sp>
        <p:nvSpPr>
          <p:cNvPr id="6" name="Espace réservé du numéro de diapositive 5">
            <a:extLst>
              <a:ext uri="{FF2B5EF4-FFF2-40B4-BE49-F238E27FC236}">
                <a16:creationId xmlns:a16="http://schemas.microsoft.com/office/drawing/2014/main" id="{D78423F1-5CF7-48BD-9DDF-2D5F1A3BDCD9}"/>
              </a:ext>
            </a:extLst>
          </p:cNvPr>
          <p:cNvSpPr>
            <a:spLocks noGrp="1"/>
          </p:cNvSpPr>
          <p:nvPr>
            <p:ph type="sldNum" sz="quarter" idx="12"/>
          </p:nvPr>
        </p:nvSpPr>
        <p:spPr/>
        <p:txBody>
          <a:bodyPr/>
          <a:lstStyle/>
          <a:p>
            <a:fld id="{B3F8DACD-AA2F-40E4-98A6-2C10C1EEC59D}" type="slidenum">
              <a:rPr lang="fr-FR" smtClean="0"/>
              <a:t>15</a:t>
            </a:fld>
            <a:endParaRPr lang="fr-FR"/>
          </a:p>
        </p:txBody>
      </p:sp>
      <p:pic>
        <p:nvPicPr>
          <p:cNvPr id="3" name="Image 2">
            <a:extLst>
              <a:ext uri="{FF2B5EF4-FFF2-40B4-BE49-F238E27FC236}">
                <a16:creationId xmlns:a16="http://schemas.microsoft.com/office/drawing/2014/main" id="{E59E7170-DD23-4963-AABB-3983B27FFAC0}"/>
              </a:ext>
            </a:extLst>
          </p:cNvPr>
          <p:cNvPicPr>
            <a:picLocks noChangeAspect="1"/>
          </p:cNvPicPr>
          <p:nvPr/>
        </p:nvPicPr>
        <p:blipFill>
          <a:blip r:embed="rId2"/>
          <a:stretch>
            <a:fillRect/>
          </a:stretch>
        </p:blipFill>
        <p:spPr>
          <a:xfrm>
            <a:off x="1559893" y="1529932"/>
            <a:ext cx="9072217" cy="4275333"/>
          </a:xfrm>
          <a:prstGeom prst="rect">
            <a:avLst/>
          </a:prstGeom>
        </p:spPr>
      </p:pic>
    </p:spTree>
    <p:extLst>
      <p:ext uri="{BB962C8B-B14F-4D97-AF65-F5344CB8AC3E}">
        <p14:creationId xmlns:p14="http://schemas.microsoft.com/office/powerpoint/2010/main" val="467984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i="1" dirty="0"/>
              <a:t>Q6: Sensibilisation des acteurs concernés</a:t>
            </a:r>
            <a:br>
              <a:rPr lang="fr-FR" sz="2400" b="1" i="1" dirty="0"/>
            </a:br>
            <a:r>
              <a:rPr lang="fr-FR" sz="2000" i="1" dirty="0"/>
              <a:t>(15 réponses)</a:t>
            </a:r>
            <a:endParaRPr lang="fr-FR" sz="2000" dirty="0"/>
          </a:p>
        </p:txBody>
      </p:sp>
      <p:sp>
        <p:nvSpPr>
          <p:cNvPr id="5" name="Espace réservé du numéro de diapositive 4">
            <a:extLst>
              <a:ext uri="{FF2B5EF4-FFF2-40B4-BE49-F238E27FC236}">
                <a16:creationId xmlns:a16="http://schemas.microsoft.com/office/drawing/2014/main" id="{260EB116-6A77-40A4-8191-A433A5516755}"/>
              </a:ext>
            </a:extLst>
          </p:cNvPr>
          <p:cNvSpPr>
            <a:spLocks noGrp="1"/>
          </p:cNvSpPr>
          <p:nvPr>
            <p:ph type="sldNum" sz="quarter" idx="12"/>
          </p:nvPr>
        </p:nvSpPr>
        <p:spPr/>
        <p:txBody>
          <a:bodyPr/>
          <a:lstStyle/>
          <a:p>
            <a:fld id="{B3F8DACD-AA2F-40E4-98A6-2C10C1EEC59D}" type="slidenum">
              <a:rPr lang="fr-FR" smtClean="0"/>
              <a:t>16</a:t>
            </a:fld>
            <a:endParaRPr lang="fr-FR"/>
          </a:p>
        </p:txBody>
      </p:sp>
      <p:pic>
        <p:nvPicPr>
          <p:cNvPr id="4" name="Image 3">
            <a:extLst>
              <a:ext uri="{FF2B5EF4-FFF2-40B4-BE49-F238E27FC236}">
                <a16:creationId xmlns:a16="http://schemas.microsoft.com/office/drawing/2014/main" id="{869CC57E-786C-4EE5-AD19-0EE61B0074F3}"/>
              </a:ext>
            </a:extLst>
          </p:cNvPr>
          <p:cNvPicPr>
            <a:picLocks noChangeAspect="1"/>
          </p:cNvPicPr>
          <p:nvPr/>
        </p:nvPicPr>
        <p:blipFill>
          <a:blip r:embed="rId2"/>
          <a:stretch>
            <a:fillRect/>
          </a:stretch>
        </p:blipFill>
        <p:spPr>
          <a:xfrm>
            <a:off x="1775521" y="1417639"/>
            <a:ext cx="8754615" cy="4487045"/>
          </a:xfrm>
          <a:prstGeom prst="rect">
            <a:avLst/>
          </a:prstGeom>
        </p:spPr>
      </p:pic>
    </p:spTree>
    <p:extLst>
      <p:ext uri="{BB962C8B-B14F-4D97-AF65-F5344CB8AC3E}">
        <p14:creationId xmlns:p14="http://schemas.microsoft.com/office/powerpoint/2010/main" val="535980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i="1" dirty="0"/>
              <a:t>Commentaires Q6 :</a:t>
            </a:r>
          </a:p>
        </p:txBody>
      </p:sp>
      <p:sp>
        <p:nvSpPr>
          <p:cNvPr id="3" name="Espace réservé du contenu 2"/>
          <p:cNvSpPr>
            <a:spLocks noGrp="1"/>
          </p:cNvSpPr>
          <p:nvPr>
            <p:ph idx="1"/>
          </p:nvPr>
        </p:nvSpPr>
        <p:spPr>
          <a:xfrm>
            <a:off x="1981200" y="1600201"/>
            <a:ext cx="8229600" cy="4061048"/>
          </a:xfrm>
        </p:spPr>
        <p:txBody>
          <a:bodyPr>
            <a:normAutofit fontScale="85000" lnSpcReduction="10000"/>
          </a:bodyPr>
          <a:lstStyle/>
          <a:p>
            <a:pPr algn="just"/>
            <a:r>
              <a:rPr lang="fr-FR" sz="2400" b="1" i="1" dirty="0"/>
              <a:t>4 NON</a:t>
            </a:r>
            <a:r>
              <a:rPr lang="fr-FR" sz="2400" dirty="0"/>
              <a:t>:</a:t>
            </a:r>
          </a:p>
          <a:p>
            <a:pPr marL="0" indent="0" algn="just">
              <a:buNone/>
            </a:pPr>
            <a:r>
              <a:rPr lang="fr-FR" dirty="0"/>
              <a:t>	</a:t>
            </a:r>
            <a:r>
              <a:rPr lang="fr-FR" sz="2400" dirty="0"/>
              <a:t>- cas des ES de taille modeste tous les acteurs susceptibles d’être mobilisés font partie du groupe, il n’y a donc pas de formation spécifique (ou relai par les participants au groupe régional) ( 3 commentaires)</a:t>
            </a:r>
          </a:p>
          <a:p>
            <a:pPr marL="0" indent="0" algn="just">
              <a:buNone/>
            </a:pPr>
            <a:r>
              <a:rPr lang="fr-FR" sz="2400" dirty="0"/>
              <a:t>	- également pour les ES n’ayant pas fini leurs travaux et pas forcément anticipé la formation, ou en cours de réflexion (id pour les ES ayant des procédures préexistantes aux travaux régionaux (2 sont exclus de ce fait)</a:t>
            </a:r>
          </a:p>
          <a:p>
            <a:pPr marL="0" indent="0" algn="just">
              <a:buNone/>
            </a:pPr>
            <a:endParaRPr lang="fr-FR" sz="2400" dirty="0"/>
          </a:p>
          <a:p>
            <a:pPr algn="just"/>
            <a:r>
              <a:rPr lang="fr-FR" sz="2400" dirty="0"/>
              <a:t> </a:t>
            </a:r>
            <a:r>
              <a:rPr lang="fr-FR" sz="2400" b="1" i="1" dirty="0"/>
              <a:t>5 NON REPONSES</a:t>
            </a:r>
            <a:r>
              <a:rPr lang="fr-FR" sz="2400" dirty="0"/>
              <a:t>:  concerne également les établissements n’ayant pas achevé leurs travaux </a:t>
            </a:r>
          </a:p>
          <a:p>
            <a:pPr algn="just"/>
            <a:endParaRPr lang="fr-FR" dirty="0"/>
          </a:p>
          <a:p>
            <a:pPr algn="just"/>
            <a:r>
              <a:rPr lang="fr-FR" sz="2400" b="1" i="1" dirty="0"/>
              <a:t>11 OUI</a:t>
            </a:r>
            <a:r>
              <a:rPr lang="fr-FR" sz="2400" dirty="0"/>
              <a:t> : concerne les formations faites, en cours ou prévues </a:t>
            </a:r>
          </a:p>
        </p:txBody>
      </p:sp>
      <p:sp>
        <p:nvSpPr>
          <p:cNvPr id="4" name="Espace réservé du numéro de diapositive 3">
            <a:extLst>
              <a:ext uri="{FF2B5EF4-FFF2-40B4-BE49-F238E27FC236}">
                <a16:creationId xmlns:a16="http://schemas.microsoft.com/office/drawing/2014/main" id="{47556CDB-7A80-4C1F-BCC1-EE6412D0802D}"/>
              </a:ext>
            </a:extLst>
          </p:cNvPr>
          <p:cNvSpPr>
            <a:spLocks noGrp="1"/>
          </p:cNvSpPr>
          <p:nvPr>
            <p:ph type="sldNum" sz="quarter" idx="12"/>
          </p:nvPr>
        </p:nvSpPr>
        <p:spPr/>
        <p:txBody>
          <a:bodyPr/>
          <a:lstStyle/>
          <a:p>
            <a:fld id="{B3F8DACD-AA2F-40E4-98A6-2C10C1EEC59D}" type="slidenum">
              <a:rPr lang="fr-FR" smtClean="0"/>
              <a:t>17</a:t>
            </a:fld>
            <a:endParaRPr lang="fr-FR"/>
          </a:p>
        </p:txBody>
      </p:sp>
    </p:spTree>
    <p:extLst>
      <p:ext uri="{BB962C8B-B14F-4D97-AF65-F5344CB8AC3E}">
        <p14:creationId xmlns:p14="http://schemas.microsoft.com/office/powerpoint/2010/main" val="2921434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91BD15-990D-4C7B-A7E8-D34F4DBA9F41}"/>
              </a:ext>
            </a:extLst>
          </p:cNvPr>
          <p:cNvSpPr>
            <a:spLocks noGrp="1"/>
          </p:cNvSpPr>
          <p:nvPr>
            <p:ph type="title"/>
          </p:nvPr>
        </p:nvSpPr>
        <p:spPr>
          <a:xfrm>
            <a:off x="1981200" y="274638"/>
            <a:ext cx="8229600" cy="1630827"/>
          </a:xfrm>
        </p:spPr>
        <p:txBody>
          <a:bodyPr>
            <a:normAutofit/>
          </a:bodyPr>
          <a:lstStyle/>
          <a:p>
            <a:r>
              <a:rPr lang="fr-FR" sz="2700" b="1" i="1" dirty="0"/>
              <a:t>Intérêt de la participation </a:t>
            </a:r>
            <a:br>
              <a:rPr lang="fr-FR" sz="2700" b="1" i="1" dirty="0"/>
            </a:br>
            <a:r>
              <a:rPr lang="fr-FR" sz="2700" b="1" i="1" dirty="0"/>
              <a:t>du réseau aux formations</a:t>
            </a:r>
            <a:br>
              <a:rPr lang="fr-FR" dirty="0"/>
            </a:br>
            <a:r>
              <a:rPr lang="fr-FR" sz="2400" i="1" dirty="0"/>
              <a:t>(18 réponses)</a:t>
            </a:r>
            <a:endParaRPr lang="fr-FR" i="1" dirty="0"/>
          </a:p>
        </p:txBody>
      </p:sp>
      <p:sp>
        <p:nvSpPr>
          <p:cNvPr id="4" name="Espace réservé du numéro de diapositive 3">
            <a:extLst>
              <a:ext uri="{FF2B5EF4-FFF2-40B4-BE49-F238E27FC236}">
                <a16:creationId xmlns:a16="http://schemas.microsoft.com/office/drawing/2014/main" id="{A993B290-F427-48F6-8E14-FEDF50A509F8}"/>
              </a:ext>
            </a:extLst>
          </p:cNvPr>
          <p:cNvSpPr>
            <a:spLocks noGrp="1"/>
          </p:cNvSpPr>
          <p:nvPr>
            <p:ph type="sldNum" sz="quarter" idx="12"/>
          </p:nvPr>
        </p:nvSpPr>
        <p:spPr/>
        <p:txBody>
          <a:bodyPr/>
          <a:lstStyle/>
          <a:p>
            <a:fld id="{B3F8DACD-AA2F-40E4-98A6-2C10C1EEC59D}" type="slidenum">
              <a:rPr lang="fr-FR" smtClean="0"/>
              <a:t>18</a:t>
            </a:fld>
            <a:endParaRPr lang="fr-FR"/>
          </a:p>
        </p:txBody>
      </p:sp>
      <p:sp>
        <p:nvSpPr>
          <p:cNvPr id="10" name="Espace réservé du contenu 2">
            <a:extLst>
              <a:ext uri="{FF2B5EF4-FFF2-40B4-BE49-F238E27FC236}">
                <a16:creationId xmlns:a16="http://schemas.microsoft.com/office/drawing/2014/main" id="{2FFDFFAC-7982-43F7-9C74-61C719F1A188}"/>
              </a:ext>
            </a:extLst>
          </p:cNvPr>
          <p:cNvSpPr>
            <a:spLocks noGrp="1"/>
          </p:cNvSpPr>
          <p:nvPr>
            <p:ph idx="1"/>
          </p:nvPr>
        </p:nvSpPr>
        <p:spPr>
          <a:xfrm>
            <a:off x="1981200" y="5662784"/>
            <a:ext cx="8229600" cy="676672"/>
          </a:xfrm>
        </p:spPr>
        <p:txBody>
          <a:bodyPr>
            <a:normAutofit fontScale="92500" lnSpcReduction="20000"/>
          </a:bodyPr>
          <a:lstStyle/>
          <a:p>
            <a:r>
              <a:rPr lang="fr-FR" dirty="0"/>
              <a:t>Questions aux acteurs sur la participation du réseau aux formations et sur l’information auprès des acteurs?</a:t>
            </a:r>
          </a:p>
        </p:txBody>
      </p:sp>
      <p:pic>
        <p:nvPicPr>
          <p:cNvPr id="3" name="Image 2">
            <a:extLst>
              <a:ext uri="{FF2B5EF4-FFF2-40B4-BE49-F238E27FC236}">
                <a16:creationId xmlns:a16="http://schemas.microsoft.com/office/drawing/2014/main" id="{4D0F3827-A2C6-47FA-B851-6622E4EA03CA}"/>
              </a:ext>
            </a:extLst>
          </p:cNvPr>
          <p:cNvPicPr>
            <a:picLocks noChangeAspect="1"/>
          </p:cNvPicPr>
          <p:nvPr/>
        </p:nvPicPr>
        <p:blipFill>
          <a:blip r:embed="rId2"/>
          <a:stretch>
            <a:fillRect/>
          </a:stretch>
        </p:blipFill>
        <p:spPr>
          <a:xfrm>
            <a:off x="1631505" y="2370584"/>
            <a:ext cx="4213787" cy="2699570"/>
          </a:xfrm>
          <a:prstGeom prst="rect">
            <a:avLst/>
          </a:prstGeom>
        </p:spPr>
      </p:pic>
      <p:pic>
        <p:nvPicPr>
          <p:cNvPr id="5" name="Image 4">
            <a:extLst>
              <a:ext uri="{FF2B5EF4-FFF2-40B4-BE49-F238E27FC236}">
                <a16:creationId xmlns:a16="http://schemas.microsoft.com/office/drawing/2014/main" id="{9E6F8522-61F0-4807-AB22-75E22D233C6F}"/>
              </a:ext>
            </a:extLst>
          </p:cNvPr>
          <p:cNvPicPr>
            <a:picLocks noChangeAspect="1"/>
          </p:cNvPicPr>
          <p:nvPr/>
        </p:nvPicPr>
        <p:blipFill>
          <a:blip r:embed="rId3"/>
          <a:stretch>
            <a:fillRect/>
          </a:stretch>
        </p:blipFill>
        <p:spPr>
          <a:xfrm>
            <a:off x="5866600" y="2370584"/>
            <a:ext cx="4763948" cy="2699570"/>
          </a:xfrm>
          <a:prstGeom prst="rect">
            <a:avLst/>
          </a:prstGeom>
        </p:spPr>
      </p:pic>
    </p:spTree>
    <p:extLst>
      <p:ext uri="{BB962C8B-B14F-4D97-AF65-F5344CB8AC3E}">
        <p14:creationId xmlns:p14="http://schemas.microsoft.com/office/powerpoint/2010/main" val="3075599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7A22FD-6AEE-441F-8E47-F6B1E28B60BA}"/>
              </a:ext>
            </a:extLst>
          </p:cNvPr>
          <p:cNvSpPr>
            <a:spLocks noGrp="1"/>
          </p:cNvSpPr>
          <p:nvPr>
            <p:ph type="title"/>
          </p:nvPr>
        </p:nvSpPr>
        <p:spPr/>
        <p:txBody>
          <a:bodyPr>
            <a:normAutofit/>
          </a:bodyPr>
          <a:lstStyle/>
          <a:p>
            <a:r>
              <a:rPr lang="fr-FR" sz="2700" b="1" i="1" dirty="0"/>
              <a:t>Q 7 : efficacité des dispositifs</a:t>
            </a:r>
            <a:br>
              <a:rPr lang="fr-FR" sz="2700" b="1" i="1" dirty="0"/>
            </a:br>
            <a:r>
              <a:rPr lang="fr-FR" sz="2000" i="1" dirty="0"/>
              <a:t>( 22 réponses)</a:t>
            </a:r>
          </a:p>
        </p:txBody>
      </p:sp>
      <p:sp>
        <p:nvSpPr>
          <p:cNvPr id="4" name="Espace réservé du numéro de diapositive 3">
            <a:extLst>
              <a:ext uri="{FF2B5EF4-FFF2-40B4-BE49-F238E27FC236}">
                <a16:creationId xmlns:a16="http://schemas.microsoft.com/office/drawing/2014/main" id="{02E9C430-90F4-4559-A0A6-7BFAFC298CF0}"/>
              </a:ext>
            </a:extLst>
          </p:cNvPr>
          <p:cNvSpPr>
            <a:spLocks noGrp="1"/>
          </p:cNvSpPr>
          <p:nvPr>
            <p:ph type="sldNum" sz="quarter" idx="12"/>
          </p:nvPr>
        </p:nvSpPr>
        <p:spPr/>
        <p:txBody>
          <a:bodyPr/>
          <a:lstStyle/>
          <a:p>
            <a:fld id="{B3F8DACD-AA2F-40E4-98A6-2C10C1EEC59D}" type="slidenum">
              <a:rPr lang="fr-FR" smtClean="0"/>
              <a:t>19</a:t>
            </a:fld>
            <a:endParaRPr lang="fr-FR"/>
          </a:p>
        </p:txBody>
      </p:sp>
      <p:pic>
        <p:nvPicPr>
          <p:cNvPr id="5" name="Image 4">
            <a:extLst>
              <a:ext uri="{FF2B5EF4-FFF2-40B4-BE49-F238E27FC236}">
                <a16:creationId xmlns:a16="http://schemas.microsoft.com/office/drawing/2014/main" id="{84428C4C-0CFB-4FF1-B45B-AD18B5C30E89}"/>
              </a:ext>
            </a:extLst>
          </p:cNvPr>
          <p:cNvPicPr>
            <a:picLocks noChangeAspect="1"/>
          </p:cNvPicPr>
          <p:nvPr/>
        </p:nvPicPr>
        <p:blipFill>
          <a:blip r:embed="rId2"/>
          <a:stretch>
            <a:fillRect/>
          </a:stretch>
        </p:blipFill>
        <p:spPr>
          <a:xfrm>
            <a:off x="1719035" y="1593944"/>
            <a:ext cx="8753933" cy="4348076"/>
          </a:xfrm>
          <a:prstGeom prst="rect">
            <a:avLst/>
          </a:prstGeom>
        </p:spPr>
      </p:pic>
    </p:spTree>
    <p:extLst>
      <p:ext uri="{BB962C8B-B14F-4D97-AF65-F5344CB8AC3E}">
        <p14:creationId xmlns:p14="http://schemas.microsoft.com/office/powerpoint/2010/main" val="207372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9"/>
            <a:ext cx="8229600" cy="782365"/>
          </a:xfrm>
        </p:spPr>
        <p:txBody>
          <a:bodyPr>
            <a:noAutofit/>
          </a:bodyPr>
          <a:lstStyle/>
          <a:p>
            <a:r>
              <a:rPr lang="fr-FR" sz="3600" b="1" i="1" dirty="0"/>
              <a:t>Résultats</a:t>
            </a:r>
            <a:r>
              <a:rPr lang="fr-FR" sz="4000" dirty="0"/>
              <a:t> </a:t>
            </a:r>
          </a:p>
        </p:txBody>
      </p:sp>
      <p:sp>
        <p:nvSpPr>
          <p:cNvPr id="5" name="Espace réservé du contenu 4"/>
          <p:cNvSpPr>
            <a:spLocks noGrp="1"/>
          </p:cNvSpPr>
          <p:nvPr>
            <p:ph idx="1"/>
          </p:nvPr>
        </p:nvSpPr>
        <p:spPr>
          <a:xfrm flipV="1">
            <a:off x="1847528" y="1268761"/>
            <a:ext cx="8568952" cy="46149"/>
          </a:xfrm>
        </p:spPr>
        <p:txBody>
          <a:bodyPr>
            <a:normAutofit fontScale="25000" lnSpcReduction="20000"/>
          </a:bodyPr>
          <a:lstStyle/>
          <a:p>
            <a:pPr marL="0" indent="0">
              <a:buNone/>
            </a:pPr>
            <a:endParaRPr lang="fr-FR" sz="2000" dirty="0">
              <a:latin typeface="Century Gothic" panose="020B0502020202020204" pitchFamily="34" charset="0"/>
            </a:endParaRPr>
          </a:p>
          <a:p>
            <a:pPr marL="0" indent="0">
              <a:buNone/>
            </a:pPr>
            <a:endParaRPr lang="fr-FR" sz="2400" b="1" i="1" dirty="0"/>
          </a:p>
          <a:p>
            <a:endParaRPr lang="fr-FR" dirty="0"/>
          </a:p>
        </p:txBody>
      </p:sp>
      <p:sp>
        <p:nvSpPr>
          <p:cNvPr id="4" name="Espace réservé du numéro de diapositive 3">
            <a:extLst>
              <a:ext uri="{FF2B5EF4-FFF2-40B4-BE49-F238E27FC236}">
                <a16:creationId xmlns:a16="http://schemas.microsoft.com/office/drawing/2014/main" id="{F028E308-01FC-455F-B536-21CA751B2509}"/>
              </a:ext>
            </a:extLst>
          </p:cNvPr>
          <p:cNvSpPr>
            <a:spLocks noGrp="1"/>
          </p:cNvSpPr>
          <p:nvPr>
            <p:ph type="sldNum" sz="quarter" idx="12"/>
          </p:nvPr>
        </p:nvSpPr>
        <p:spPr/>
        <p:txBody>
          <a:bodyPr/>
          <a:lstStyle/>
          <a:p>
            <a:fld id="{B3F8DACD-AA2F-40E4-98A6-2C10C1EEC59D}" type="slidenum">
              <a:rPr lang="fr-FR" smtClean="0"/>
              <a:t>2</a:t>
            </a:fld>
            <a:endParaRPr lang="fr-FR"/>
          </a:p>
        </p:txBody>
      </p:sp>
      <p:pic>
        <p:nvPicPr>
          <p:cNvPr id="7" name="Image 6">
            <a:extLst>
              <a:ext uri="{FF2B5EF4-FFF2-40B4-BE49-F238E27FC236}">
                <a16:creationId xmlns:a16="http://schemas.microsoft.com/office/drawing/2014/main" id="{568645A6-56A2-4025-B19A-3E546B7A4E75}"/>
              </a:ext>
            </a:extLst>
          </p:cNvPr>
          <p:cNvPicPr>
            <a:picLocks noChangeAspect="1"/>
          </p:cNvPicPr>
          <p:nvPr/>
        </p:nvPicPr>
        <p:blipFill>
          <a:blip r:embed="rId2"/>
          <a:stretch>
            <a:fillRect/>
          </a:stretch>
        </p:blipFill>
        <p:spPr>
          <a:xfrm>
            <a:off x="2393232" y="1268760"/>
            <a:ext cx="7405539" cy="4927012"/>
          </a:xfrm>
          <a:prstGeom prst="rect">
            <a:avLst/>
          </a:prstGeom>
        </p:spPr>
      </p:pic>
    </p:spTree>
    <p:extLst>
      <p:ext uri="{BB962C8B-B14F-4D97-AF65-F5344CB8AC3E}">
        <p14:creationId xmlns:p14="http://schemas.microsoft.com/office/powerpoint/2010/main" val="3029940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0D2B6A-D597-487A-8483-7C777F3BF7D7}"/>
              </a:ext>
            </a:extLst>
          </p:cNvPr>
          <p:cNvSpPr>
            <a:spLocks noGrp="1"/>
          </p:cNvSpPr>
          <p:nvPr>
            <p:ph type="title"/>
          </p:nvPr>
        </p:nvSpPr>
        <p:spPr/>
        <p:txBody>
          <a:bodyPr>
            <a:normAutofit/>
          </a:bodyPr>
          <a:lstStyle/>
          <a:p>
            <a:r>
              <a:rPr lang="fr-FR" sz="2700" b="1" i="1" dirty="0"/>
              <a:t>Q 7 : RETEX</a:t>
            </a:r>
            <a:br>
              <a:rPr lang="fr-FR" sz="2700" b="1" i="1" dirty="0"/>
            </a:br>
            <a:r>
              <a:rPr lang="fr-FR" sz="2000" i="1" dirty="0"/>
              <a:t>(22 réponses)</a:t>
            </a:r>
          </a:p>
        </p:txBody>
      </p:sp>
      <p:sp>
        <p:nvSpPr>
          <p:cNvPr id="4" name="Espace réservé du numéro de diapositive 3">
            <a:extLst>
              <a:ext uri="{FF2B5EF4-FFF2-40B4-BE49-F238E27FC236}">
                <a16:creationId xmlns:a16="http://schemas.microsoft.com/office/drawing/2014/main" id="{E634EE6B-A67D-452F-9B10-C81FC820C3F0}"/>
              </a:ext>
            </a:extLst>
          </p:cNvPr>
          <p:cNvSpPr>
            <a:spLocks noGrp="1"/>
          </p:cNvSpPr>
          <p:nvPr>
            <p:ph type="sldNum" sz="quarter" idx="12"/>
          </p:nvPr>
        </p:nvSpPr>
        <p:spPr/>
        <p:txBody>
          <a:bodyPr/>
          <a:lstStyle/>
          <a:p>
            <a:fld id="{B3F8DACD-AA2F-40E4-98A6-2C10C1EEC59D}" type="slidenum">
              <a:rPr lang="fr-FR" smtClean="0"/>
              <a:t>20</a:t>
            </a:fld>
            <a:endParaRPr lang="fr-FR"/>
          </a:p>
        </p:txBody>
      </p:sp>
      <p:pic>
        <p:nvPicPr>
          <p:cNvPr id="5" name="Image 4">
            <a:extLst>
              <a:ext uri="{FF2B5EF4-FFF2-40B4-BE49-F238E27FC236}">
                <a16:creationId xmlns:a16="http://schemas.microsoft.com/office/drawing/2014/main" id="{F33F0310-E2AC-41F8-BFB4-D75D092F4A74}"/>
              </a:ext>
            </a:extLst>
          </p:cNvPr>
          <p:cNvPicPr>
            <a:picLocks noChangeAspect="1"/>
          </p:cNvPicPr>
          <p:nvPr/>
        </p:nvPicPr>
        <p:blipFill>
          <a:blip r:embed="rId2"/>
          <a:stretch>
            <a:fillRect/>
          </a:stretch>
        </p:blipFill>
        <p:spPr>
          <a:xfrm>
            <a:off x="1644872" y="1984122"/>
            <a:ext cx="8843616" cy="3576684"/>
          </a:xfrm>
          <a:prstGeom prst="rect">
            <a:avLst/>
          </a:prstGeom>
        </p:spPr>
      </p:pic>
    </p:spTree>
    <p:extLst>
      <p:ext uri="{BB962C8B-B14F-4D97-AF65-F5344CB8AC3E}">
        <p14:creationId xmlns:p14="http://schemas.microsoft.com/office/powerpoint/2010/main" val="1518626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b="1" i="1" dirty="0"/>
              <a:t>Commentaires Q7 :</a:t>
            </a:r>
          </a:p>
        </p:txBody>
      </p:sp>
      <p:sp>
        <p:nvSpPr>
          <p:cNvPr id="3" name="Espace réservé du contenu 2"/>
          <p:cNvSpPr>
            <a:spLocks noGrp="1"/>
          </p:cNvSpPr>
          <p:nvPr>
            <p:ph idx="1"/>
          </p:nvPr>
        </p:nvSpPr>
        <p:spPr>
          <a:xfrm>
            <a:off x="1981200" y="1600200"/>
            <a:ext cx="8229600" cy="4925144"/>
          </a:xfrm>
        </p:spPr>
        <p:txBody>
          <a:bodyPr>
            <a:normAutofit fontScale="92500" lnSpcReduction="20000"/>
          </a:bodyPr>
          <a:lstStyle/>
          <a:p>
            <a:pPr algn="just"/>
            <a:r>
              <a:rPr lang="fr-FR" b="1" i="1" dirty="0"/>
              <a:t>Avez-vous déclaré les épisodes de tension</a:t>
            </a:r>
            <a:r>
              <a:rPr lang="fr-FR" dirty="0"/>
              <a:t>:  déclaration inexploitable car confusion entre bulletin BACH et déclaration</a:t>
            </a:r>
          </a:p>
          <a:p>
            <a:pPr algn="just"/>
            <a:endParaRPr lang="fr-FR" dirty="0"/>
          </a:p>
          <a:p>
            <a:pPr algn="just"/>
            <a:r>
              <a:rPr lang="fr-FR" b="1" i="1" dirty="0"/>
              <a:t>Les dispositifs ont-ils été testés et efficaces</a:t>
            </a:r>
            <a:r>
              <a:rPr lang="fr-FR" dirty="0"/>
              <a:t>: commentaires meilleure réactivité en lien avec sensibilisation des acteurs, la veille instaurée un peu partout et l’augmentation de fréquence des bilans de lits et efficacité des dispositifs </a:t>
            </a:r>
          </a:p>
          <a:p>
            <a:pPr algn="just"/>
            <a:endParaRPr lang="fr-FR" dirty="0"/>
          </a:p>
          <a:p>
            <a:pPr algn="just"/>
            <a:r>
              <a:rPr lang="fr-FR" b="1" i="1" dirty="0"/>
              <a:t>Rex? </a:t>
            </a:r>
            <a:r>
              <a:rPr lang="fr-FR" dirty="0"/>
              <a:t>parmi les réponses non il y a un établissement n’ayant pas eu de tension; pour les autres modalités ce sont des retours sous forme de réunions non formalisées REX, bilan de fonctionnement ... </a:t>
            </a:r>
          </a:p>
          <a:p>
            <a:endParaRPr lang="fr-FR" dirty="0"/>
          </a:p>
        </p:txBody>
      </p:sp>
      <p:sp>
        <p:nvSpPr>
          <p:cNvPr id="4" name="Espace réservé du numéro de diapositive 3">
            <a:extLst>
              <a:ext uri="{FF2B5EF4-FFF2-40B4-BE49-F238E27FC236}">
                <a16:creationId xmlns:a16="http://schemas.microsoft.com/office/drawing/2014/main" id="{A374414A-8087-4645-8AA3-6BC8866C8F94}"/>
              </a:ext>
            </a:extLst>
          </p:cNvPr>
          <p:cNvSpPr>
            <a:spLocks noGrp="1"/>
          </p:cNvSpPr>
          <p:nvPr>
            <p:ph type="sldNum" sz="quarter" idx="12"/>
          </p:nvPr>
        </p:nvSpPr>
        <p:spPr/>
        <p:txBody>
          <a:bodyPr/>
          <a:lstStyle/>
          <a:p>
            <a:fld id="{B3F8DACD-AA2F-40E4-98A6-2C10C1EEC59D}" type="slidenum">
              <a:rPr lang="fr-FR" smtClean="0"/>
              <a:t>21</a:t>
            </a:fld>
            <a:endParaRPr lang="fr-FR" dirty="0"/>
          </a:p>
        </p:txBody>
      </p:sp>
    </p:spTree>
    <p:extLst>
      <p:ext uri="{BB962C8B-B14F-4D97-AF65-F5344CB8AC3E}">
        <p14:creationId xmlns:p14="http://schemas.microsoft.com/office/powerpoint/2010/main" val="421720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1981200" y="116633"/>
            <a:ext cx="8229600" cy="7920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i="1" dirty="0">
                <a:latin typeface="Century Gothic" panose="020B0502020202020204" pitchFamily="34" charset="0"/>
              </a:rPr>
              <a:t> </a:t>
            </a:r>
            <a:r>
              <a:rPr lang="fr-FR" sz="3600" b="1" i="1" dirty="0">
                <a:latin typeface="+mn-lt"/>
              </a:rPr>
              <a:t>Q1 : groupe de travail établissement  </a:t>
            </a:r>
            <a:endParaRPr lang="fr-FR" sz="3200" b="1" i="1" dirty="0">
              <a:latin typeface="+mn-lt"/>
            </a:endParaRPr>
          </a:p>
        </p:txBody>
      </p:sp>
      <p:pic>
        <p:nvPicPr>
          <p:cNvPr id="6" name="Image 5">
            <a:extLst>
              <a:ext uri="{FF2B5EF4-FFF2-40B4-BE49-F238E27FC236}">
                <a16:creationId xmlns:a16="http://schemas.microsoft.com/office/drawing/2014/main" id="{D4B8087D-CA17-4240-A51C-416932D952B4}"/>
              </a:ext>
            </a:extLst>
          </p:cNvPr>
          <p:cNvPicPr>
            <a:picLocks noChangeAspect="1"/>
          </p:cNvPicPr>
          <p:nvPr/>
        </p:nvPicPr>
        <p:blipFill>
          <a:blip r:embed="rId2"/>
          <a:stretch>
            <a:fillRect/>
          </a:stretch>
        </p:blipFill>
        <p:spPr>
          <a:xfrm>
            <a:off x="2773278" y="1340768"/>
            <a:ext cx="6645444" cy="5268188"/>
          </a:xfrm>
          <a:prstGeom prst="rect">
            <a:avLst/>
          </a:prstGeom>
        </p:spPr>
      </p:pic>
      <p:sp>
        <p:nvSpPr>
          <p:cNvPr id="7" name="Espace réservé du numéro de diapositive 6">
            <a:extLst>
              <a:ext uri="{FF2B5EF4-FFF2-40B4-BE49-F238E27FC236}">
                <a16:creationId xmlns:a16="http://schemas.microsoft.com/office/drawing/2014/main" id="{89C283D9-0076-47E1-A047-E62C1319EFE8}"/>
              </a:ext>
            </a:extLst>
          </p:cNvPr>
          <p:cNvSpPr>
            <a:spLocks noGrp="1"/>
          </p:cNvSpPr>
          <p:nvPr>
            <p:ph type="sldNum" sz="quarter" idx="12"/>
          </p:nvPr>
        </p:nvSpPr>
        <p:spPr/>
        <p:txBody>
          <a:bodyPr/>
          <a:lstStyle/>
          <a:p>
            <a:fld id="{B3F8DACD-AA2F-40E4-98A6-2C10C1EEC59D}" type="slidenum">
              <a:rPr lang="fr-FR" smtClean="0"/>
              <a:t>3</a:t>
            </a:fld>
            <a:endParaRPr lang="fr-FR"/>
          </a:p>
        </p:txBody>
      </p:sp>
    </p:spTree>
    <p:extLst>
      <p:ext uri="{BB962C8B-B14F-4D97-AF65-F5344CB8AC3E}">
        <p14:creationId xmlns:p14="http://schemas.microsoft.com/office/powerpoint/2010/main" val="351780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1504" y="116632"/>
            <a:ext cx="8784976" cy="1080120"/>
          </a:xfrm>
        </p:spPr>
        <p:txBody>
          <a:bodyPr>
            <a:normAutofit fontScale="90000"/>
          </a:bodyPr>
          <a:lstStyle/>
          <a:p>
            <a:r>
              <a:rPr lang="fr-FR" sz="4000" b="1" i="1" dirty="0">
                <a:latin typeface="+mn-lt"/>
              </a:rPr>
              <a:t>Q 1: composition du groupe établissement</a:t>
            </a:r>
            <a:br>
              <a:rPr lang="fr-FR" sz="4000" b="1" i="1" dirty="0">
                <a:latin typeface="+mn-lt"/>
              </a:rPr>
            </a:br>
            <a:r>
              <a:rPr lang="fr-FR" sz="3200" i="1" dirty="0">
                <a:latin typeface="+mn-lt"/>
              </a:rPr>
              <a:t>(20 réponses)  </a:t>
            </a:r>
          </a:p>
        </p:txBody>
      </p:sp>
      <p:sp>
        <p:nvSpPr>
          <p:cNvPr id="7" name="Espace réservé du numéro de diapositive 6">
            <a:extLst>
              <a:ext uri="{FF2B5EF4-FFF2-40B4-BE49-F238E27FC236}">
                <a16:creationId xmlns:a16="http://schemas.microsoft.com/office/drawing/2014/main" id="{C2B0B7B0-8423-4D71-A63B-66C1F4C47BE2}"/>
              </a:ext>
            </a:extLst>
          </p:cNvPr>
          <p:cNvSpPr>
            <a:spLocks noGrp="1"/>
          </p:cNvSpPr>
          <p:nvPr>
            <p:ph type="sldNum" sz="quarter" idx="12"/>
          </p:nvPr>
        </p:nvSpPr>
        <p:spPr/>
        <p:txBody>
          <a:bodyPr/>
          <a:lstStyle/>
          <a:p>
            <a:fld id="{B3F8DACD-AA2F-40E4-98A6-2C10C1EEC59D}" type="slidenum">
              <a:rPr lang="fr-FR" smtClean="0"/>
              <a:t>4</a:t>
            </a:fld>
            <a:endParaRPr lang="fr-FR"/>
          </a:p>
        </p:txBody>
      </p:sp>
      <p:pic>
        <p:nvPicPr>
          <p:cNvPr id="3" name="Image 2">
            <a:extLst>
              <a:ext uri="{FF2B5EF4-FFF2-40B4-BE49-F238E27FC236}">
                <a16:creationId xmlns:a16="http://schemas.microsoft.com/office/drawing/2014/main" id="{73CE0F0E-FE90-4AF5-9B61-04C5F2FC79FE}"/>
              </a:ext>
            </a:extLst>
          </p:cNvPr>
          <p:cNvPicPr>
            <a:picLocks noChangeAspect="1"/>
          </p:cNvPicPr>
          <p:nvPr/>
        </p:nvPicPr>
        <p:blipFill>
          <a:blip r:embed="rId2"/>
          <a:stretch>
            <a:fillRect/>
          </a:stretch>
        </p:blipFill>
        <p:spPr>
          <a:xfrm>
            <a:off x="1971593" y="1514690"/>
            <a:ext cx="8403518" cy="4841660"/>
          </a:xfrm>
          <a:prstGeom prst="rect">
            <a:avLst/>
          </a:prstGeom>
        </p:spPr>
      </p:pic>
    </p:spTree>
    <p:extLst>
      <p:ext uri="{BB962C8B-B14F-4D97-AF65-F5344CB8AC3E}">
        <p14:creationId xmlns:p14="http://schemas.microsoft.com/office/powerpoint/2010/main" val="181679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dirty="0"/>
              <a:t>Commentaire Q1 </a:t>
            </a:r>
          </a:p>
        </p:txBody>
      </p:sp>
      <p:sp>
        <p:nvSpPr>
          <p:cNvPr id="3" name="Espace réservé du contenu 2"/>
          <p:cNvSpPr>
            <a:spLocks noGrp="1"/>
          </p:cNvSpPr>
          <p:nvPr>
            <p:ph idx="1"/>
          </p:nvPr>
        </p:nvSpPr>
        <p:spPr>
          <a:xfrm>
            <a:off x="1981200" y="1600200"/>
            <a:ext cx="8229600" cy="4997152"/>
          </a:xfrm>
        </p:spPr>
        <p:txBody>
          <a:bodyPr>
            <a:normAutofit fontScale="85000" lnSpcReduction="20000"/>
          </a:bodyPr>
          <a:lstStyle/>
          <a:p>
            <a:pPr algn="just"/>
            <a:r>
              <a:rPr lang="fr-FR" dirty="0"/>
              <a:t>Groupes plus larges dans l’ensemble</a:t>
            </a:r>
          </a:p>
          <a:p>
            <a:pPr algn="just"/>
            <a:endParaRPr lang="fr-FR" dirty="0"/>
          </a:p>
          <a:p>
            <a:pPr algn="just"/>
            <a:r>
              <a:rPr lang="fr-FR" dirty="0"/>
              <a:t>Apparition plus marquée de personnels complémentaires: assistantes  sociales (2), services de gériatrie et SSR (5), de services informatiques (2)</a:t>
            </a:r>
          </a:p>
          <a:p>
            <a:pPr algn="just"/>
            <a:endParaRPr lang="fr-FR" dirty="0"/>
          </a:p>
          <a:p>
            <a:pPr algn="just"/>
            <a:r>
              <a:rPr lang="fr-FR" dirty="0"/>
              <a:t>1 cas pas de médecin urgentiste (erreur?)</a:t>
            </a:r>
          </a:p>
          <a:p>
            <a:pPr algn="just"/>
            <a:endParaRPr lang="fr-FR" dirty="0"/>
          </a:p>
          <a:p>
            <a:pPr algn="just"/>
            <a:r>
              <a:rPr lang="fr-FR" dirty="0"/>
              <a:t>2 cas président ou vice président de CME seul médecin des services d’aval</a:t>
            </a:r>
          </a:p>
          <a:p>
            <a:pPr algn="just"/>
            <a:endParaRPr lang="fr-FR" dirty="0"/>
          </a:p>
          <a:p>
            <a:pPr algn="just"/>
            <a:r>
              <a:rPr lang="fr-FR" dirty="0"/>
              <a:t>Gestionnaire de flux urgence </a:t>
            </a:r>
          </a:p>
          <a:p>
            <a:pPr algn="just"/>
            <a:endParaRPr lang="fr-FR" dirty="0"/>
          </a:p>
          <a:p>
            <a:pPr algn="just"/>
            <a:r>
              <a:rPr lang="fr-FR" dirty="0"/>
              <a:t>Multiples directions </a:t>
            </a:r>
          </a:p>
        </p:txBody>
      </p:sp>
      <p:sp>
        <p:nvSpPr>
          <p:cNvPr id="4" name="Espace réservé du numéro de diapositive 3">
            <a:extLst>
              <a:ext uri="{FF2B5EF4-FFF2-40B4-BE49-F238E27FC236}">
                <a16:creationId xmlns:a16="http://schemas.microsoft.com/office/drawing/2014/main" id="{6F1AA24E-B7E3-492B-A290-C53801B5F2A7}"/>
              </a:ext>
            </a:extLst>
          </p:cNvPr>
          <p:cNvSpPr>
            <a:spLocks noGrp="1"/>
          </p:cNvSpPr>
          <p:nvPr>
            <p:ph type="sldNum" sz="quarter" idx="12"/>
          </p:nvPr>
        </p:nvSpPr>
        <p:spPr/>
        <p:txBody>
          <a:bodyPr/>
          <a:lstStyle/>
          <a:p>
            <a:fld id="{B3F8DACD-AA2F-40E4-98A6-2C10C1EEC59D}" type="slidenum">
              <a:rPr lang="fr-FR" smtClean="0"/>
              <a:t>5</a:t>
            </a:fld>
            <a:endParaRPr lang="fr-FR"/>
          </a:p>
        </p:txBody>
      </p:sp>
    </p:spTree>
    <p:extLst>
      <p:ext uri="{BB962C8B-B14F-4D97-AF65-F5344CB8AC3E}">
        <p14:creationId xmlns:p14="http://schemas.microsoft.com/office/powerpoint/2010/main" val="26152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332656"/>
            <a:ext cx="8352928" cy="1368152"/>
          </a:xfrm>
        </p:spPr>
        <p:txBody>
          <a:bodyPr>
            <a:noAutofit/>
          </a:bodyPr>
          <a:lstStyle/>
          <a:p>
            <a:br>
              <a:rPr lang="fr-FR" sz="2400" b="1" i="1" dirty="0">
                <a:latin typeface="+mn-lt"/>
              </a:rPr>
            </a:br>
            <a:r>
              <a:rPr lang="fr-FR" sz="3200" b="1" i="1" dirty="0">
                <a:latin typeface="+mn-lt"/>
              </a:rPr>
              <a:t>Q 2: état d’avancement des travaux dans l’ établissement </a:t>
            </a:r>
            <a:br>
              <a:rPr lang="fr-FR" sz="3200" b="1" i="1" dirty="0">
                <a:latin typeface="+mn-lt"/>
              </a:rPr>
            </a:br>
            <a:r>
              <a:rPr lang="fr-FR" sz="2400" i="1" dirty="0">
                <a:latin typeface="+mn-lt"/>
              </a:rPr>
              <a:t>(20 réponses)</a:t>
            </a:r>
            <a:br>
              <a:rPr lang="fr-FR" sz="4000" b="1" i="1" dirty="0">
                <a:latin typeface="+mn-lt"/>
              </a:rPr>
            </a:br>
            <a:endParaRPr lang="fr-FR" sz="3200" b="1" i="1" dirty="0">
              <a:latin typeface="+mn-lt"/>
            </a:endParaRPr>
          </a:p>
        </p:txBody>
      </p:sp>
      <p:pic>
        <p:nvPicPr>
          <p:cNvPr id="5" name="Image 4">
            <a:extLst>
              <a:ext uri="{FF2B5EF4-FFF2-40B4-BE49-F238E27FC236}">
                <a16:creationId xmlns:a16="http://schemas.microsoft.com/office/drawing/2014/main" id="{A311ECAE-8AFB-4E34-81D8-378187505A8A}"/>
              </a:ext>
            </a:extLst>
          </p:cNvPr>
          <p:cNvPicPr>
            <a:picLocks noChangeAspect="1"/>
          </p:cNvPicPr>
          <p:nvPr/>
        </p:nvPicPr>
        <p:blipFill>
          <a:blip r:embed="rId3"/>
          <a:stretch>
            <a:fillRect/>
          </a:stretch>
        </p:blipFill>
        <p:spPr>
          <a:xfrm>
            <a:off x="2399591" y="1988840"/>
            <a:ext cx="7392821" cy="3888432"/>
          </a:xfrm>
          <a:prstGeom prst="rect">
            <a:avLst/>
          </a:prstGeom>
        </p:spPr>
      </p:pic>
      <p:sp>
        <p:nvSpPr>
          <p:cNvPr id="6" name="Espace réservé du numéro de diapositive 5">
            <a:extLst>
              <a:ext uri="{FF2B5EF4-FFF2-40B4-BE49-F238E27FC236}">
                <a16:creationId xmlns:a16="http://schemas.microsoft.com/office/drawing/2014/main" id="{3458E73E-D6FC-497D-A800-3DE8E2B31EE1}"/>
              </a:ext>
            </a:extLst>
          </p:cNvPr>
          <p:cNvSpPr>
            <a:spLocks noGrp="1"/>
          </p:cNvSpPr>
          <p:nvPr>
            <p:ph type="sldNum" sz="quarter" idx="12"/>
          </p:nvPr>
        </p:nvSpPr>
        <p:spPr/>
        <p:txBody>
          <a:bodyPr/>
          <a:lstStyle/>
          <a:p>
            <a:fld id="{B3F8DACD-AA2F-40E4-98A6-2C10C1EEC59D}" type="slidenum">
              <a:rPr lang="fr-FR" smtClean="0"/>
              <a:t>6</a:t>
            </a:fld>
            <a:endParaRPr lang="fr-FR"/>
          </a:p>
        </p:txBody>
      </p:sp>
    </p:spTree>
    <p:extLst>
      <p:ext uri="{BB962C8B-B14F-4D97-AF65-F5344CB8AC3E}">
        <p14:creationId xmlns:p14="http://schemas.microsoft.com/office/powerpoint/2010/main" val="107813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dirty="0"/>
              <a:t>Commentaires Q2</a:t>
            </a:r>
          </a:p>
        </p:txBody>
      </p:sp>
      <p:sp>
        <p:nvSpPr>
          <p:cNvPr id="3" name="Espace réservé du contenu 2"/>
          <p:cNvSpPr>
            <a:spLocks noGrp="1"/>
          </p:cNvSpPr>
          <p:nvPr>
            <p:ph idx="1"/>
          </p:nvPr>
        </p:nvSpPr>
        <p:spPr>
          <a:xfrm>
            <a:off x="1981200" y="2132857"/>
            <a:ext cx="8229600" cy="3993307"/>
          </a:xfrm>
        </p:spPr>
        <p:txBody>
          <a:bodyPr>
            <a:normAutofit/>
          </a:bodyPr>
          <a:lstStyle/>
          <a:p>
            <a:pPr algn="just"/>
            <a:r>
              <a:rPr lang="fr-FR" sz="2400" dirty="0"/>
              <a:t>Parmi ceux qui ont achevé les travaux:  2 ont testé et évalué et révisé leur nouveau dispositif et pour un troisième , cette évaluation est prévue à la fin de l’été </a:t>
            </a:r>
          </a:p>
          <a:p>
            <a:pPr algn="just"/>
            <a:endParaRPr lang="fr-FR" sz="2400" dirty="0"/>
          </a:p>
          <a:p>
            <a:pPr algn="just"/>
            <a:r>
              <a:rPr lang="fr-FR" sz="2400" dirty="0"/>
              <a:t>Pour ceux « en cours »: plusieurs ont fini mais pas encore fait validé le dispositif par instances(prévue en  septembre pour 3,  à la fin de l’année pour 5) </a:t>
            </a:r>
          </a:p>
          <a:p>
            <a:pPr algn="just"/>
            <a:endParaRPr lang="fr-FR" sz="2400" dirty="0"/>
          </a:p>
          <a:p>
            <a:pPr algn="just"/>
            <a:r>
              <a:rPr lang="fr-FR" sz="2400" dirty="0">
                <a:solidFill>
                  <a:srgbClr val="0070C0"/>
                </a:solidFill>
              </a:rPr>
              <a:t>Comparatif avec bilan d’automne : 4 n’avaient pas encore débuté </a:t>
            </a:r>
          </a:p>
        </p:txBody>
      </p:sp>
      <p:sp>
        <p:nvSpPr>
          <p:cNvPr id="4" name="Espace réservé du numéro de diapositive 3">
            <a:extLst>
              <a:ext uri="{FF2B5EF4-FFF2-40B4-BE49-F238E27FC236}">
                <a16:creationId xmlns:a16="http://schemas.microsoft.com/office/drawing/2014/main" id="{84387F80-FB8F-46A2-87C8-0C32B460ACD9}"/>
              </a:ext>
            </a:extLst>
          </p:cNvPr>
          <p:cNvSpPr>
            <a:spLocks noGrp="1"/>
          </p:cNvSpPr>
          <p:nvPr>
            <p:ph type="sldNum" sz="quarter" idx="12"/>
          </p:nvPr>
        </p:nvSpPr>
        <p:spPr/>
        <p:txBody>
          <a:bodyPr/>
          <a:lstStyle/>
          <a:p>
            <a:fld id="{B3F8DACD-AA2F-40E4-98A6-2C10C1EEC59D}" type="slidenum">
              <a:rPr lang="fr-FR" smtClean="0"/>
              <a:t>7</a:t>
            </a:fld>
            <a:endParaRPr lang="fr-FR"/>
          </a:p>
        </p:txBody>
      </p:sp>
    </p:spTree>
    <p:extLst>
      <p:ext uri="{BB962C8B-B14F-4D97-AF65-F5344CB8AC3E}">
        <p14:creationId xmlns:p14="http://schemas.microsoft.com/office/powerpoint/2010/main" val="62393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706090"/>
          </a:xfrm>
        </p:spPr>
        <p:txBody>
          <a:bodyPr>
            <a:normAutofit/>
          </a:bodyPr>
          <a:lstStyle/>
          <a:p>
            <a:r>
              <a:rPr lang="fr-FR" sz="3200" b="1" i="1" dirty="0">
                <a:latin typeface="Centur gothic"/>
              </a:rPr>
              <a:t>Q3: plan selon schéma régional?</a:t>
            </a:r>
          </a:p>
        </p:txBody>
      </p:sp>
      <p:sp>
        <p:nvSpPr>
          <p:cNvPr id="3" name="Espace réservé du texte 2"/>
          <p:cNvSpPr>
            <a:spLocks noGrp="1"/>
          </p:cNvSpPr>
          <p:nvPr>
            <p:ph type="body" idx="1"/>
          </p:nvPr>
        </p:nvSpPr>
        <p:spPr>
          <a:xfrm>
            <a:off x="1803784" y="1197644"/>
            <a:ext cx="4040188" cy="1317824"/>
          </a:xfrm>
        </p:spPr>
        <p:txBody>
          <a:bodyPr>
            <a:normAutofit fontScale="92500" lnSpcReduction="10000"/>
          </a:bodyPr>
          <a:lstStyle/>
          <a:p>
            <a:pPr algn="just"/>
            <a:r>
              <a:rPr lang="fr-FR" b="0" dirty="0"/>
              <a:t>Le dispositif est-il élaboré (ou révisé) à partir du travail régional (en particulier la trame validée et les tableaux d’action validés) :</a:t>
            </a:r>
          </a:p>
        </p:txBody>
      </p:sp>
      <p:sp>
        <p:nvSpPr>
          <p:cNvPr id="5" name="Espace réservé du texte 4"/>
          <p:cNvSpPr>
            <a:spLocks noGrp="1"/>
          </p:cNvSpPr>
          <p:nvPr>
            <p:ph type="body" sz="quarter" idx="3"/>
          </p:nvPr>
        </p:nvSpPr>
        <p:spPr>
          <a:xfrm>
            <a:off x="6312025" y="1277070"/>
            <a:ext cx="4041775" cy="639762"/>
          </a:xfrm>
        </p:spPr>
        <p:txBody>
          <a:bodyPr>
            <a:normAutofit fontScale="92500" lnSpcReduction="10000"/>
          </a:bodyPr>
          <a:lstStyle/>
          <a:p>
            <a:pPr algn="just"/>
            <a:r>
              <a:rPr lang="fr-FR" b="0" dirty="0"/>
              <a:t>Si oui, partiellement ou complètement ? </a:t>
            </a:r>
          </a:p>
        </p:txBody>
      </p:sp>
      <p:pic>
        <p:nvPicPr>
          <p:cNvPr id="4" name="Image 3">
            <a:extLst>
              <a:ext uri="{FF2B5EF4-FFF2-40B4-BE49-F238E27FC236}">
                <a16:creationId xmlns:a16="http://schemas.microsoft.com/office/drawing/2014/main" id="{717FAA1C-1743-4133-A44F-13DE0115C6B8}"/>
              </a:ext>
            </a:extLst>
          </p:cNvPr>
          <p:cNvPicPr>
            <a:picLocks noChangeAspect="1"/>
          </p:cNvPicPr>
          <p:nvPr/>
        </p:nvPicPr>
        <p:blipFill>
          <a:blip r:embed="rId3"/>
          <a:stretch>
            <a:fillRect/>
          </a:stretch>
        </p:blipFill>
        <p:spPr>
          <a:xfrm>
            <a:off x="1631504" y="2711906"/>
            <a:ext cx="3989242" cy="2646335"/>
          </a:xfrm>
          <a:prstGeom prst="rect">
            <a:avLst/>
          </a:prstGeom>
        </p:spPr>
      </p:pic>
      <p:sp>
        <p:nvSpPr>
          <p:cNvPr id="12" name="Espace réservé du numéro de diapositive 11">
            <a:extLst>
              <a:ext uri="{FF2B5EF4-FFF2-40B4-BE49-F238E27FC236}">
                <a16:creationId xmlns:a16="http://schemas.microsoft.com/office/drawing/2014/main" id="{22403D44-31ED-4B0A-BB2C-78C41EF1F5AF}"/>
              </a:ext>
            </a:extLst>
          </p:cNvPr>
          <p:cNvSpPr>
            <a:spLocks noGrp="1"/>
          </p:cNvSpPr>
          <p:nvPr>
            <p:ph type="sldNum" sz="quarter" idx="12"/>
          </p:nvPr>
        </p:nvSpPr>
        <p:spPr/>
        <p:txBody>
          <a:bodyPr/>
          <a:lstStyle/>
          <a:p>
            <a:fld id="{B3F8DACD-AA2F-40E4-98A6-2C10C1EEC59D}" type="slidenum">
              <a:rPr lang="fr-FR" smtClean="0"/>
              <a:t>8</a:t>
            </a:fld>
            <a:endParaRPr lang="fr-FR"/>
          </a:p>
        </p:txBody>
      </p:sp>
      <p:pic>
        <p:nvPicPr>
          <p:cNvPr id="7" name="Image 6">
            <a:extLst>
              <a:ext uri="{FF2B5EF4-FFF2-40B4-BE49-F238E27FC236}">
                <a16:creationId xmlns:a16="http://schemas.microsoft.com/office/drawing/2014/main" id="{CEA8DEE3-B068-4386-97F6-2E2BD0DA26DB}"/>
              </a:ext>
            </a:extLst>
          </p:cNvPr>
          <p:cNvPicPr>
            <a:picLocks noChangeAspect="1"/>
          </p:cNvPicPr>
          <p:nvPr/>
        </p:nvPicPr>
        <p:blipFill>
          <a:blip r:embed="rId4"/>
          <a:stretch>
            <a:fillRect/>
          </a:stretch>
        </p:blipFill>
        <p:spPr>
          <a:xfrm>
            <a:off x="5748326" y="2727367"/>
            <a:ext cx="4657748" cy="2615411"/>
          </a:xfrm>
          <a:prstGeom prst="rect">
            <a:avLst/>
          </a:prstGeom>
        </p:spPr>
      </p:pic>
    </p:spTree>
    <p:extLst>
      <p:ext uri="{BB962C8B-B14F-4D97-AF65-F5344CB8AC3E}">
        <p14:creationId xmlns:p14="http://schemas.microsoft.com/office/powerpoint/2010/main" val="111818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i="1" dirty="0">
                <a:latin typeface="+mn-lt"/>
              </a:rPr>
              <a:t>Commentaires Q3 </a:t>
            </a:r>
          </a:p>
        </p:txBody>
      </p:sp>
      <p:sp>
        <p:nvSpPr>
          <p:cNvPr id="3" name="Espace réservé du contenu 2"/>
          <p:cNvSpPr>
            <a:spLocks noGrp="1"/>
          </p:cNvSpPr>
          <p:nvPr>
            <p:ph idx="1"/>
          </p:nvPr>
        </p:nvSpPr>
        <p:spPr>
          <a:xfrm>
            <a:off x="1981200" y="1196753"/>
            <a:ext cx="8229600" cy="4929411"/>
          </a:xfrm>
        </p:spPr>
        <p:txBody>
          <a:bodyPr>
            <a:normAutofit/>
          </a:bodyPr>
          <a:lstStyle/>
          <a:p>
            <a:pPr marL="0" indent="0" algn="just">
              <a:buNone/>
            </a:pPr>
            <a:endParaRPr lang="fr-FR" dirty="0"/>
          </a:p>
          <a:p>
            <a:pPr marL="0" indent="0" algn="just">
              <a:buNone/>
            </a:pPr>
            <a:r>
              <a:rPr lang="fr-FR" sz="2200" dirty="0"/>
              <a:t>2 ES ne sont pas pris en compte car ayant une démarche sur la  gestion des lits bien antérieure au projet </a:t>
            </a:r>
          </a:p>
          <a:p>
            <a:pPr marL="0" indent="0" algn="just">
              <a:buNone/>
            </a:pPr>
            <a:endParaRPr lang="fr-FR" sz="2200" dirty="0"/>
          </a:p>
          <a:p>
            <a:pPr marL="0" indent="0" algn="just">
              <a:buNone/>
            </a:pPr>
            <a:r>
              <a:rPr lang="fr-FR" sz="2200" b="1" i="1" dirty="0"/>
              <a:t>Réponses non: 2 </a:t>
            </a:r>
          </a:p>
          <a:p>
            <a:pPr marL="0" indent="0" algn="just">
              <a:buNone/>
            </a:pPr>
            <a:r>
              <a:rPr lang="fr-FR" sz="2200" dirty="0"/>
              <a:t>	un ES venait de finaliser son dispositif avant le projet il est prévu d’en tenir compte lors de la révision </a:t>
            </a:r>
          </a:p>
          <a:p>
            <a:pPr marL="0" indent="0" algn="just">
              <a:buNone/>
            </a:pPr>
            <a:r>
              <a:rPr lang="fr-FR" sz="2200" b="1" i="1" dirty="0"/>
              <a:t>Réponses oui:</a:t>
            </a:r>
            <a:r>
              <a:rPr lang="fr-FR" sz="2200" dirty="0"/>
              <a:t> </a:t>
            </a:r>
            <a:r>
              <a:rPr lang="fr-FR" sz="2200" b="1" i="1" dirty="0"/>
              <a:t>18</a:t>
            </a:r>
          </a:p>
          <a:p>
            <a:pPr marL="0" indent="0" algn="just">
              <a:buNone/>
            </a:pPr>
            <a:r>
              <a:rPr lang="fr-FR" sz="2200" b="1" i="1" dirty="0"/>
              <a:t>Partiellement (13/18): </a:t>
            </a:r>
            <a:r>
              <a:rPr lang="fr-FR" sz="2200" dirty="0"/>
              <a:t>respect entre formalisation et efficacité et adaptation à la taille de l’ES(7), selon les recos nationales (1) FEDORU un peu moins exigeantes que le modèle régional(1)</a:t>
            </a:r>
          </a:p>
        </p:txBody>
      </p:sp>
      <p:sp>
        <p:nvSpPr>
          <p:cNvPr id="4" name="Espace réservé du numéro de diapositive 3">
            <a:extLst>
              <a:ext uri="{FF2B5EF4-FFF2-40B4-BE49-F238E27FC236}">
                <a16:creationId xmlns:a16="http://schemas.microsoft.com/office/drawing/2014/main" id="{A3CC6CAF-362E-4EA3-8D88-537F83241FCA}"/>
              </a:ext>
            </a:extLst>
          </p:cNvPr>
          <p:cNvSpPr>
            <a:spLocks noGrp="1"/>
          </p:cNvSpPr>
          <p:nvPr>
            <p:ph type="sldNum" sz="quarter" idx="12"/>
          </p:nvPr>
        </p:nvSpPr>
        <p:spPr/>
        <p:txBody>
          <a:bodyPr/>
          <a:lstStyle/>
          <a:p>
            <a:fld id="{B3F8DACD-AA2F-40E4-98A6-2C10C1EEC59D}" type="slidenum">
              <a:rPr lang="fr-FR" smtClean="0"/>
              <a:t>9</a:t>
            </a:fld>
            <a:endParaRPr lang="fr-FR"/>
          </a:p>
        </p:txBody>
      </p:sp>
    </p:spTree>
    <p:extLst>
      <p:ext uri="{BB962C8B-B14F-4D97-AF65-F5344CB8AC3E}">
        <p14:creationId xmlns:p14="http://schemas.microsoft.com/office/powerpoint/2010/main" val="3301328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456</Words>
  <Application>Microsoft Office PowerPoint</Application>
  <PresentationFormat>Grand écran</PresentationFormat>
  <Paragraphs>101</Paragraphs>
  <Slides>21</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Centur gothic</vt:lpstr>
      <vt:lpstr>Century Gothic</vt:lpstr>
      <vt:lpstr>Thème Office</vt:lpstr>
      <vt:lpstr>Bilan juillet 2017des travaux HET établissement </vt:lpstr>
      <vt:lpstr>Résultats </vt:lpstr>
      <vt:lpstr>Présentation PowerPoint</vt:lpstr>
      <vt:lpstr>Q 1: composition du groupe établissement (20 réponses)  </vt:lpstr>
      <vt:lpstr>Commentaire Q1 </vt:lpstr>
      <vt:lpstr> Q 2: état d’avancement des travaux dans l’ établissement  (20 réponses) </vt:lpstr>
      <vt:lpstr>Commentaires Q2</vt:lpstr>
      <vt:lpstr>Q3: plan selon schéma régional?</vt:lpstr>
      <vt:lpstr>Commentaires Q3 </vt:lpstr>
      <vt:lpstr>Q4: organisation des plans et nombre de plans prévus </vt:lpstr>
      <vt:lpstr>Q4 : réorganisation et écriture</vt:lpstr>
      <vt:lpstr>Q5: utilisation de l’outil HET FEDORU</vt:lpstr>
      <vt:lpstr>Commentaires Q5 </vt:lpstr>
      <vt:lpstr>Question sur l’opportunité de l’outil</vt:lpstr>
      <vt:lpstr>Q6: formation des acteurs et information des personnels (20 réponses) </vt:lpstr>
      <vt:lpstr>Q6: Sensibilisation des acteurs concernés (15 réponses)</vt:lpstr>
      <vt:lpstr>Commentaires Q6 :</vt:lpstr>
      <vt:lpstr>Intérêt de la participation  du réseau aux formations (18 réponses)</vt:lpstr>
      <vt:lpstr>Q 7 : efficacité des dispositifs ( 22 réponses)</vt:lpstr>
      <vt:lpstr>Q 7 : RETEX (22 réponses)</vt:lpstr>
      <vt:lpstr>Commentaires Q7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juillet 2017des travaux HET établissement </dc:title>
  <dc:creator>Utilisateur</dc:creator>
  <cp:lastModifiedBy>Utilisateur</cp:lastModifiedBy>
  <cp:revision>2</cp:revision>
  <dcterms:created xsi:type="dcterms:W3CDTF">2017-11-20T16:26:04Z</dcterms:created>
  <dcterms:modified xsi:type="dcterms:W3CDTF">2017-11-20T16:28:19Z</dcterms:modified>
</cp:coreProperties>
</file>