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rusec\Downloads\synth&#232;se%20bilan%20HET%20nov%20(1).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dLbls>
          <c:showLegendKey val="0"/>
          <c:showVal val="1"/>
          <c:showCatName val="1"/>
          <c:showSerName val="0"/>
          <c:showPercent val="0"/>
          <c:showBubbleSize val="0"/>
          <c:showLeaderLines val="0"/>
        </c:dLbls>
        <c:firstSliceAng val="0"/>
      </c:pie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dLbls>
          <c:showLegendKey val="0"/>
          <c:showVal val="1"/>
          <c:showCatName val="0"/>
          <c:showSerName val="0"/>
          <c:showPercent val="0"/>
          <c:showBubbleSize val="0"/>
        </c:dLbls>
        <c:gapWidth val="150"/>
        <c:overlap val="-25"/>
        <c:axId val="114227072"/>
        <c:axId val="114228608"/>
      </c:barChart>
      <c:catAx>
        <c:axId val="114227072"/>
        <c:scaling>
          <c:orientation val="minMax"/>
        </c:scaling>
        <c:delete val="0"/>
        <c:axPos val="b"/>
        <c:majorTickMark val="none"/>
        <c:minorTickMark val="none"/>
        <c:tickLblPos val="nextTo"/>
        <c:txPr>
          <a:bodyPr/>
          <a:lstStyle/>
          <a:p>
            <a:pPr>
              <a:defRPr sz="1400"/>
            </a:pPr>
            <a:endParaRPr lang="fr-FR"/>
          </a:p>
        </c:txPr>
        <c:crossAx val="114228608"/>
        <c:crosses val="autoZero"/>
        <c:auto val="1"/>
        <c:lblAlgn val="ctr"/>
        <c:lblOffset val="100"/>
        <c:noMultiLvlLbl val="0"/>
      </c:catAx>
      <c:valAx>
        <c:axId val="114228608"/>
        <c:scaling>
          <c:orientation val="minMax"/>
        </c:scaling>
        <c:delete val="1"/>
        <c:axPos val="l"/>
        <c:numFmt formatCode="General" sourceLinked="1"/>
        <c:majorTickMark val="none"/>
        <c:minorTickMark val="none"/>
        <c:tickLblPos val="nextTo"/>
        <c:crossAx val="11422707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1"/>
              </a:solidFill>
            </c:spPr>
            <c:extLst>
              <c:ext xmlns:c16="http://schemas.microsoft.com/office/drawing/2014/chart" uri="{C3380CC4-5D6E-409C-BE32-E72D297353CC}">
                <c16:uniqueId val="{00000001-F2F9-452C-B5AD-15E482FFA9B4}"/>
              </c:ext>
            </c:extLst>
          </c:dPt>
          <c:dPt>
            <c:idx val="1"/>
            <c:invertIfNegative val="0"/>
            <c:bubble3D val="0"/>
            <c:spPr>
              <a:solidFill>
                <a:schemeClr val="accent6"/>
              </a:solidFill>
            </c:spPr>
            <c:extLst>
              <c:ext xmlns:c16="http://schemas.microsoft.com/office/drawing/2014/chart" uri="{C3380CC4-5D6E-409C-BE32-E72D297353CC}">
                <c16:uniqueId val="{00000003-F2F9-452C-B5AD-15E482FFA9B4}"/>
              </c:ext>
            </c:extLst>
          </c:dPt>
          <c:dPt>
            <c:idx val="2"/>
            <c:invertIfNegative val="0"/>
            <c:bubble3D val="0"/>
            <c:spPr>
              <a:solidFill>
                <a:schemeClr val="bg1">
                  <a:lumMod val="65000"/>
                </a:schemeClr>
              </a:solidFill>
            </c:spPr>
            <c:extLst>
              <c:ext xmlns:c16="http://schemas.microsoft.com/office/drawing/2014/chart" uri="{C3380CC4-5D6E-409C-BE32-E72D297353CC}">
                <c16:uniqueId val="{00000005-F2F9-452C-B5AD-15E482FFA9B4}"/>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'[synthèse bilan HET nov (1).xlsx]Ex Analyse'!$B$84:$D$84</c:f>
              <c:strCache>
                <c:ptCount val="3"/>
                <c:pt idx="0">
                  <c:v>Oui</c:v>
                </c:pt>
                <c:pt idx="1">
                  <c:v>Non</c:v>
                </c:pt>
                <c:pt idx="2">
                  <c:v>Pas de réponse</c:v>
                </c:pt>
              </c:strCache>
            </c:strRef>
          </c:cat>
          <c:val>
            <c:numRef>
              <c:f>'[synthèse bilan HET nov (1).xlsx]Ex Analyse'!$B$85:$D$85</c:f>
              <c:numCache>
                <c:formatCode>General</c:formatCode>
                <c:ptCount val="3"/>
                <c:pt idx="0">
                  <c:v>13</c:v>
                </c:pt>
                <c:pt idx="1">
                  <c:v>4</c:v>
                </c:pt>
                <c:pt idx="2">
                  <c:v>3</c:v>
                </c:pt>
              </c:numCache>
            </c:numRef>
          </c:val>
          <c:extLst>
            <c:ext xmlns:c16="http://schemas.microsoft.com/office/drawing/2014/chart" uri="{C3380CC4-5D6E-409C-BE32-E72D297353CC}">
              <c16:uniqueId val="{00000006-F2F9-452C-B5AD-15E482FFA9B4}"/>
            </c:ext>
          </c:extLst>
        </c:ser>
        <c:dLbls>
          <c:showLegendKey val="0"/>
          <c:showVal val="1"/>
          <c:showCatName val="0"/>
          <c:showSerName val="0"/>
          <c:showPercent val="0"/>
          <c:showBubbleSize val="0"/>
        </c:dLbls>
        <c:gapWidth val="75"/>
        <c:axId val="115503872"/>
        <c:axId val="115505408"/>
      </c:barChart>
      <c:catAx>
        <c:axId val="115503872"/>
        <c:scaling>
          <c:orientation val="minMax"/>
        </c:scaling>
        <c:delete val="0"/>
        <c:axPos val="b"/>
        <c:numFmt formatCode="General" sourceLinked="0"/>
        <c:majorTickMark val="none"/>
        <c:minorTickMark val="none"/>
        <c:tickLblPos val="nextTo"/>
        <c:txPr>
          <a:bodyPr/>
          <a:lstStyle/>
          <a:p>
            <a:pPr>
              <a:defRPr sz="1200"/>
            </a:pPr>
            <a:endParaRPr lang="fr-FR"/>
          </a:p>
        </c:txPr>
        <c:crossAx val="115505408"/>
        <c:crosses val="autoZero"/>
        <c:auto val="1"/>
        <c:lblAlgn val="ctr"/>
        <c:lblOffset val="100"/>
        <c:noMultiLvlLbl val="0"/>
      </c:catAx>
      <c:valAx>
        <c:axId val="115505408"/>
        <c:scaling>
          <c:orientation val="minMax"/>
        </c:scaling>
        <c:delete val="1"/>
        <c:axPos val="l"/>
        <c:numFmt formatCode="General" sourceLinked="1"/>
        <c:majorTickMark val="none"/>
        <c:minorTickMark val="none"/>
        <c:tickLblPos val="nextTo"/>
        <c:crossAx val="115503872"/>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layout>
                <c:manualLayout>
                  <c:x val="-0.12601193639788896"/>
                  <c:y val="0.19780295076374263"/>
                </c:manualLayout>
              </c:layout>
              <c:tx>
                <c:rich>
                  <a:bodyPr/>
                  <a:lstStyle/>
                  <a:p>
                    <a:pPr>
                      <a:defRPr sz="1200"/>
                    </a:pPr>
                    <a:r>
                      <a:rPr lang="en-US" sz="1200"/>
                      <a:t>Complètement 2</a:t>
                    </a:r>
                  </a:p>
                </c:rich>
              </c:tx>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0A-49DC-85E0-2AFD018C5B88}"/>
                </c:ext>
              </c:extLst>
            </c:dLbl>
            <c:dLbl>
              <c:idx val="1"/>
              <c:tx>
                <c:rich>
                  <a:bodyPr/>
                  <a:lstStyle/>
                  <a:p>
                    <a:pPr>
                      <a:defRPr sz="1200"/>
                    </a:pPr>
                    <a:r>
                      <a:rPr lang="en-US" sz="1200"/>
                      <a:t>Partiellement</a:t>
                    </a:r>
                  </a:p>
                  <a:p>
                    <a:pPr>
                      <a:defRPr sz="1200"/>
                    </a:pPr>
                    <a:r>
                      <a:rPr lang="en-US" sz="1200"/>
                      <a:t> 9</a:t>
                    </a:r>
                  </a:p>
                </c:rich>
              </c:tx>
              <c:spPr/>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0A-49DC-85E0-2AFD018C5B88}"/>
                </c:ext>
              </c:extLst>
            </c:dLbl>
            <c:dLbl>
              <c:idx val="2"/>
              <c:layout>
                <c:manualLayout>
                  <c:x val="0.12372576300754798"/>
                  <c:y val="0.18624028504112242"/>
                </c:manualLayout>
              </c:layout>
              <c:tx>
                <c:rich>
                  <a:bodyPr/>
                  <a:lstStyle/>
                  <a:p>
                    <a:pPr>
                      <a:defRPr sz="1200"/>
                    </a:pPr>
                    <a:r>
                      <a:rPr lang="en-US" sz="1200"/>
                      <a:t>Pas de rpse</a:t>
                    </a:r>
                  </a:p>
                  <a:p>
                    <a:pPr>
                      <a:defRPr sz="1200"/>
                    </a:pPr>
                    <a:r>
                      <a:rPr lang="en-US" sz="1200"/>
                      <a:t> 2</a:t>
                    </a:r>
                  </a:p>
                </c:rich>
              </c:tx>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0A-49DC-85E0-2AFD018C5B88}"/>
                </c:ext>
              </c:extLst>
            </c:dLbl>
            <c:spPr>
              <a:noFill/>
              <a:ln>
                <a:noFill/>
              </a:ln>
              <a:effectLst/>
            </c:spPr>
            <c:txPr>
              <a:bodyPr/>
              <a:lstStyle/>
              <a:p>
                <a:pPr>
                  <a:defRPr sz="1400"/>
                </a:pPr>
                <a:endParaRPr lang="fr-FR"/>
              </a:p>
            </c:txPr>
            <c:dLblPos val="ctr"/>
            <c:showLegendKey val="0"/>
            <c:showVal val="1"/>
            <c:showCatName val="1"/>
            <c:showSerName val="0"/>
            <c:showPercent val="0"/>
            <c:showBubbleSize val="0"/>
            <c:showLeaderLines val="1"/>
            <c:extLst>
              <c:ext xmlns:c15="http://schemas.microsoft.com/office/drawing/2012/chart" uri="{CE6537A1-D6FC-4f65-9D91-7224C49458BB}"/>
            </c:extLst>
          </c:dLbls>
          <c:cat>
            <c:strRef>
              <c:f>'[synthèse bilan HET nov (1).xlsx]Ex Analyse'!$B$104:$D$104</c:f>
              <c:strCache>
                <c:ptCount val="3"/>
                <c:pt idx="0">
                  <c:v>Complètement</c:v>
                </c:pt>
                <c:pt idx="1">
                  <c:v>Partiellement</c:v>
                </c:pt>
                <c:pt idx="2">
                  <c:v>Pas de rpse</c:v>
                </c:pt>
              </c:strCache>
            </c:strRef>
          </c:cat>
          <c:val>
            <c:numRef>
              <c:f>'[synthèse bilan HET nov (1).xlsx]Ex Analyse'!$B$105:$D$105</c:f>
              <c:numCache>
                <c:formatCode>General</c:formatCode>
                <c:ptCount val="3"/>
                <c:pt idx="0">
                  <c:v>2</c:v>
                </c:pt>
                <c:pt idx="1">
                  <c:v>9</c:v>
                </c:pt>
                <c:pt idx="2">
                  <c:v>2</c:v>
                </c:pt>
              </c:numCache>
            </c:numRef>
          </c:val>
          <c:extLst>
            <c:ext xmlns:c16="http://schemas.microsoft.com/office/drawing/2014/chart" uri="{C3380CC4-5D6E-409C-BE32-E72D297353CC}">
              <c16:uniqueId val="{00000003-550A-49DC-85E0-2AFD018C5B88}"/>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Organisation</a:t>
            </a:r>
            <a:r>
              <a:rPr lang="fr-FR" baseline="0"/>
              <a:t> des plans en fonction de la cause de tension</a:t>
            </a:r>
            <a:endParaRPr lang="fr-FR"/>
          </a:p>
        </c:rich>
      </c:tx>
      <c:overlay val="0"/>
    </c:title>
    <c:autoTitleDeleted val="0"/>
    <c:plotArea>
      <c:layout/>
      <c:pieChart>
        <c:varyColors val="1"/>
        <c:ser>
          <c:idx val="0"/>
          <c:order val="0"/>
          <c:spPr>
            <a:solidFill>
              <a:schemeClr val="accent6"/>
            </a:solidFill>
          </c:spPr>
          <c:dPt>
            <c:idx val="0"/>
            <c:bubble3D val="0"/>
            <c:spPr>
              <a:solidFill>
                <a:schemeClr val="accent1"/>
              </a:solidFill>
            </c:spPr>
            <c:extLst>
              <c:ext xmlns:c16="http://schemas.microsoft.com/office/drawing/2014/chart" uri="{C3380CC4-5D6E-409C-BE32-E72D297353CC}">
                <c16:uniqueId val="{00000001-2069-48FA-A7FF-515F5BFA882D}"/>
              </c:ext>
            </c:extLst>
          </c:dPt>
          <c:dLbls>
            <c:spPr>
              <a:noFill/>
              <a:ln>
                <a:noFill/>
              </a:ln>
              <a:effectLst/>
            </c:spPr>
            <c:txPr>
              <a:bodyPr/>
              <a:lstStyle/>
              <a:p>
                <a:pPr>
                  <a:defRPr sz="1400"/>
                </a:pPr>
                <a:endParaRPr lang="fr-FR"/>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'Ex Analyse'!$B$121:$C$121</c:f>
              <c:strCache>
                <c:ptCount val="2"/>
                <c:pt idx="0">
                  <c:v>OUI</c:v>
                </c:pt>
                <c:pt idx="1">
                  <c:v>NON</c:v>
                </c:pt>
              </c:strCache>
            </c:strRef>
          </c:cat>
          <c:val>
            <c:numRef>
              <c:f>'Ex Analyse'!$B$122:$C$122</c:f>
              <c:numCache>
                <c:formatCode>General</c:formatCode>
                <c:ptCount val="2"/>
                <c:pt idx="0">
                  <c:v>3</c:v>
                </c:pt>
                <c:pt idx="1">
                  <c:v>11</c:v>
                </c:pt>
              </c:numCache>
            </c:numRef>
          </c:val>
          <c:extLst>
            <c:ext xmlns:c16="http://schemas.microsoft.com/office/drawing/2014/chart" uri="{C3380CC4-5D6E-409C-BE32-E72D297353CC}">
              <c16:uniqueId val="{00000002-2069-48FA-A7FF-515F5BFA882D}"/>
            </c:ext>
          </c:extLst>
        </c:ser>
        <c:dLbls>
          <c:dLblPos val="ctr"/>
          <c:showLegendKey val="0"/>
          <c:showVal val="1"/>
          <c:showCatName val="0"/>
          <c:showSerName val="0"/>
          <c:showPercent val="0"/>
          <c:showBubbleSize val="0"/>
          <c:showLeaderLines val="1"/>
        </c:dLbls>
        <c:firstSliceAng val="0"/>
      </c:pieChart>
    </c:plotArea>
    <c:legend>
      <c:legendPos val="r"/>
      <c:overlay val="0"/>
      <c:txPr>
        <a:bodyPr/>
        <a:lstStyle/>
        <a:p>
          <a:pPr>
            <a:defRPr sz="1400"/>
          </a:pPr>
          <a:endParaRPr lang="fr-FR"/>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Inscription</a:t>
            </a:r>
            <a:r>
              <a:rPr lang="fr-FR" baseline="0"/>
              <a:t> sur le site HET FEDORU</a:t>
            </a:r>
            <a:endParaRPr lang="fr-FR"/>
          </a:p>
        </c:rich>
      </c:tx>
      <c:overlay val="0"/>
    </c:title>
    <c:autoTitleDeleted val="0"/>
    <c:plotArea>
      <c:layout>
        <c:manualLayout>
          <c:layoutTarget val="inner"/>
          <c:xMode val="edge"/>
          <c:yMode val="edge"/>
          <c:x val="3.893643336681412E-2"/>
          <c:y val="9.6362097645288761E-2"/>
          <c:w val="0.94126699741293107"/>
          <c:h val="0.8263407825466903"/>
        </c:manualLayout>
      </c:layout>
      <c:barChart>
        <c:barDir val="col"/>
        <c:grouping val="clustered"/>
        <c:varyColors val="0"/>
        <c:ser>
          <c:idx val="0"/>
          <c:order val="0"/>
          <c:invertIfNegative val="0"/>
          <c:dPt>
            <c:idx val="1"/>
            <c:invertIfNegative val="0"/>
            <c:bubble3D val="0"/>
            <c:spPr>
              <a:solidFill>
                <a:schemeClr val="accent6"/>
              </a:solidFill>
            </c:spPr>
            <c:extLst>
              <c:ext xmlns:c16="http://schemas.microsoft.com/office/drawing/2014/chart" uri="{C3380CC4-5D6E-409C-BE32-E72D297353CC}">
                <c16:uniqueId val="{00000001-3FD1-44B1-A34E-35F75F4D6062}"/>
              </c:ext>
            </c:extLst>
          </c:dPt>
          <c:dPt>
            <c:idx val="2"/>
            <c:invertIfNegative val="0"/>
            <c:bubble3D val="0"/>
            <c:spPr>
              <a:solidFill>
                <a:schemeClr val="bg1">
                  <a:lumMod val="65000"/>
                </a:schemeClr>
              </a:solidFill>
            </c:spPr>
            <c:extLst>
              <c:ext xmlns:c16="http://schemas.microsoft.com/office/drawing/2014/chart" uri="{C3380CC4-5D6E-409C-BE32-E72D297353CC}">
                <c16:uniqueId val="{00000003-3FD1-44B1-A34E-35F75F4D6062}"/>
              </c:ext>
            </c:extLst>
          </c:dPt>
          <c:dLbls>
            <c:dLbl>
              <c:idx val="0"/>
              <c:layout>
                <c:manualLayout>
                  <c:x val="0"/>
                  <c:y val="0"/>
                </c:manualLayout>
              </c:layout>
              <c:tx>
                <c:rich>
                  <a:bodyPr/>
                  <a:lstStyle/>
                  <a:p>
                    <a:r>
                      <a:rPr lang="en-US" dirty="0"/>
                      <a:t>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D1-44B1-A34E-35F75F4D6062}"/>
                </c:ext>
              </c:extLst>
            </c:dLbl>
            <c:dLbl>
              <c:idx val="1"/>
              <c:delete val="1"/>
              <c:extLst>
                <c:ext xmlns:c15="http://schemas.microsoft.com/office/drawing/2012/chart" uri="{CE6537A1-D6FC-4f65-9D91-7224C49458BB}"/>
                <c:ext xmlns:c16="http://schemas.microsoft.com/office/drawing/2014/chart" uri="{C3380CC4-5D6E-409C-BE32-E72D297353CC}">
                  <c16:uniqueId val="{00000001-3FD1-44B1-A34E-35F75F4D6062}"/>
                </c:ext>
              </c:extLst>
            </c:dLbl>
            <c:spPr>
              <a:noFill/>
              <a:ln>
                <a:noFill/>
              </a:ln>
              <a:effectLst/>
            </c:spPr>
            <c:txPr>
              <a:bodyPr/>
              <a:lstStyle/>
              <a:p>
                <a:pPr>
                  <a:defRPr sz="12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'Ex Analyse'!$B$131:$D$131</c:f>
              <c:strCache>
                <c:ptCount val="3"/>
                <c:pt idx="0">
                  <c:v>Oui</c:v>
                </c:pt>
                <c:pt idx="1">
                  <c:v>Non</c:v>
                </c:pt>
                <c:pt idx="2">
                  <c:v>Prévue</c:v>
                </c:pt>
              </c:strCache>
            </c:strRef>
          </c:cat>
          <c:val>
            <c:numRef>
              <c:f>'Ex Analyse'!$B$132:$D$132</c:f>
              <c:numCache>
                <c:formatCode>General</c:formatCode>
                <c:ptCount val="3"/>
                <c:pt idx="0">
                  <c:v>6</c:v>
                </c:pt>
                <c:pt idx="1">
                  <c:v>10</c:v>
                </c:pt>
                <c:pt idx="2">
                  <c:v>1</c:v>
                </c:pt>
              </c:numCache>
            </c:numRef>
          </c:val>
          <c:extLst>
            <c:ext xmlns:c16="http://schemas.microsoft.com/office/drawing/2014/chart" uri="{C3380CC4-5D6E-409C-BE32-E72D297353CC}">
              <c16:uniqueId val="{00000005-3FD1-44B1-A34E-35F75F4D6062}"/>
            </c:ext>
          </c:extLst>
        </c:ser>
        <c:dLbls>
          <c:showLegendKey val="0"/>
          <c:showVal val="1"/>
          <c:showCatName val="0"/>
          <c:showSerName val="0"/>
          <c:showPercent val="0"/>
          <c:showBubbleSize val="0"/>
        </c:dLbls>
        <c:gapWidth val="150"/>
        <c:overlap val="-25"/>
        <c:axId val="93749248"/>
        <c:axId val="93752704"/>
      </c:barChart>
      <c:catAx>
        <c:axId val="93749248"/>
        <c:scaling>
          <c:orientation val="minMax"/>
        </c:scaling>
        <c:delete val="0"/>
        <c:axPos val="b"/>
        <c:numFmt formatCode="General" sourceLinked="0"/>
        <c:majorTickMark val="none"/>
        <c:minorTickMark val="none"/>
        <c:tickLblPos val="nextTo"/>
        <c:txPr>
          <a:bodyPr/>
          <a:lstStyle/>
          <a:p>
            <a:pPr>
              <a:defRPr sz="1100"/>
            </a:pPr>
            <a:endParaRPr lang="fr-FR"/>
          </a:p>
        </c:txPr>
        <c:crossAx val="93752704"/>
        <c:crosses val="autoZero"/>
        <c:auto val="1"/>
        <c:lblAlgn val="ctr"/>
        <c:lblOffset val="100"/>
        <c:noMultiLvlLbl val="0"/>
      </c:catAx>
      <c:valAx>
        <c:axId val="93752704"/>
        <c:scaling>
          <c:orientation val="minMax"/>
        </c:scaling>
        <c:delete val="1"/>
        <c:axPos val="l"/>
        <c:numFmt formatCode="General" sourceLinked="1"/>
        <c:majorTickMark val="none"/>
        <c:minorTickMark val="none"/>
        <c:tickLblPos val="nextTo"/>
        <c:crossAx val="93749248"/>
        <c:crosses val="autoZero"/>
        <c:crossBetween val="between"/>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a:t>Intérêt</a:t>
            </a:r>
            <a:r>
              <a:rPr lang="fr-FR" baseline="0"/>
              <a:t> participation du réseau aux formations  </a:t>
            </a:r>
            <a:endParaRPr lang="fr-FR"/>
          </a:p>
        </c:rich>
      </c:tx>
      <c:overlay val="0"/>
    </c:title>
    <c:autoTitleDeleted val="0"/>
    <c:plotArea>
      <c:layout/>
      <c:pieChart>
        <c:varyColors val="1"/>
        <c:ser>
          <c:idx val="0"/>
          <c:order val="0"/>
          <c:dLbls>
            <c:spPr>
              <a:noFill/>
              <a:ln>
                <a:noFill/>
              </a:ln>
              <a:effectLst/>
            </c:spPr>
            <c:txPr>
              <a:bodyPr/>
              <a:lstStyle/>
              <a:p>
                <a:pPr>
                  <a:defRPr sz="1800"/>
                </a:pPr>
                <a:endParaRPr lang="fr-FR"/>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'[synthèse bilan HET nov (1).xlsx]Ex Analyse'!$B$180:$C$180</c:f>
              <c:strCache>
                <c:ptCount val="2"/>
                <c:pt idx="0">
                  <c:v>Oui</c:v>
                </c:pt>
                <c:pt idx="1">
                  <c:v>Non</c:v>
                </c:pt>
              </c:strCache>
            </c:strRef>
          </c:cat>
          <c:val>
            <c:numRef>
              <c:f>'[synthèse bilan HET nov (1).xlsx]Ex Analyse'!$B$181:$C$181</c:f>
              <c:numCache>
                <c:formatCode>General</c:formatCode>
                <c:ptCount val="2"/>
                <c:pt idx="0">
                  <c:v>10</c:v>
                </c:pt>
                <c:pt idx="1">
                  <c:v>4</c:v>
                </c:pt>
              </c:numCache>
            </c:numRef>
          </c:val>
          <c:extLst>
            <c:ext xmlns:c16="http://schemas.microsoft.com/office/drawing/2014/chart" uri="{C3380CC4-5D6E-409C-BE32-E72D297353CC}">
              <c16:uniqueId val="{00000000-7BC2-457F-B369-00C5B105E969}"/>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sz="1800"/>
          </a:pPr>
          <a:endParaRPr lang="fr-FR"/>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9">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1">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0.488</cdr:x>
      <cdr:y>0.14</cdr:y>
    </cdr:from>
    <cdr:to>
      <cdr:x>0.53001</cdr:x>
      <cdr:y>0.22</cdr:y>
    </cdr:to>
    <cdr:sp macro="" textlink="">
      <cdr:nvSpPr>
        <cdr:cNvPr id="2" name="ZoneTexte 1"/>
        <cdr:cNvSpPr txBox="1"/>
      </cdr:nvSpPr>
      <cdr:spPr>
        <a:xfrm xmlns:a="http://schemas.openxmlformats.org/drawingml/2006/main">
          <a:off x="3443683" y="504055"/>
          <a:ext cx="296499"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FR" sz="1100" dirty="0"/>
            <a:t>11</a:t>
          </a:r>
        </a:p>
      </cdr:txBody>
    </cdr:sp>
  </cdr:relSizeAnchor>
  <cdr:relSizeAnchor xmlns:cdr="http://schemas.openxmlformats.org/drawingml/2006/chartDrawing">
    <cdr:from>
      <cdr:x>0.509</cdr:x>
      <cdr:y>0.12</cdr:y>
    </cdr:from>
    <cdr:to>
      <cdr:x>0.56122</cdr:x>
      <cdr:y>0.24</cdr:y>
    </cdr:to>
    <cdr:sp macro="" textlink="">
      <cdr:nvSpPr>
        <cdr:cNvPr id="3" name="ZoneTexte 2"/>
        <cdr:cNvSpPr txBox="1"/>
      </cdr:nvSpPr>
      <cdr:spPr>
        <a:xfrm xmlns:a="http://schemas.openxmlformats.org/drawingml/2006/main">
          <a:off x="3591933" y="432047"/>
          <a:ext cx="368507" cy="432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FR"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CFF62-BDAE-4DF0-9B53-82BFC11EF97E}" type="datetimeFigureOut">
              <a:rPr lang="fr-FR" smtClean="0"/>
              <a:t>20/11/2017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49A30-162B-4C39-B01E-D89DEE07A4E8}" type="slidenum">
              <a:rPr lang="fr-FR" smtClean="0"/>
              <a:t>‹N°›</a:t>
            </a:fld>
            <a:endParaRPr lang="fr-FR"/>
          </a:p>
        </p:txBody>
      </p:sp>
    </p:spTree>
    <p:extLst>
      <p:ext uri="{BB962C8B-B14F-4D97-AF65-F5344CB8AC3E}">
        <p14:creationId xmlns:p14="http://schemas.microsoft.com/office/powerpoint/2010/main" val="255673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Grande mobilisation </a:t>
            </a:r>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t>8</a:t>
            </a:fld>
            <a:endParaRPr lang="fr-FR"/>
          </a:p>
        </p:txBody>
      </p:sp>
    </p:spTree>
    <p:extLst>
      <p:ext uri="{BB962C8B-B14F-4D97-AF65-F5344CB8AC3E}">
        <p14:creationId xmlns:p14="http://schemas.microsoft.com/office/powerpoint/2010/main" val="349079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solidFill>
                  <a:prstClr val="black"/>
                </a:solidFill>
              </a:rPr>
              <a:pPr/>
              <a:t>10</a:t>
            </a:fld>
            <a:endParaRPr lang="fr-FR">
              <a:solidFill>
                <a:prstClr val="black"/>
              </a:solidFill>
            </a:endParaRPr>
          </a:p>
        </p:txBody>
      </p:sp>
    </p:spTree>
    <p:extLst>
      <p:ext uri="{BB962C8B-B14F-4D97-AF65-F5344CB8AC3E}">
        <p14:creationId xmlns:p14="http://schemas.microsoft.com/office/powerpoint/2010/main" val="260047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1049159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a:t> pour les ES n’ayant pas répondu , certains ont des dispositifs pour d’autres on ne sait pas  </a:t>
            </a:r>
            <a:r>
              <a:rPr lang="fr-FR" dirty="0"/>
              <a:t> </a:t>
            </a:r>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t>21</a:t>
            </a:fld>
            <a:endParaRPr lang="fr-FR"/>
          </a:p>
        </p:txBody>
      </p:sp>
    </p:spTree>
    <p:extLst>
      <p:ext uri="{BB962C8B-B14F-4D97-AF65-F5344CB8AC3E}">
        <p14:creationId xmlns:p14="http://schemas.microsoft.com/office/powerpoint/2010/main" val="292217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20335-7F96-4685-83DB-51C828FD63D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9735254-7F02-44BC-9629-216DBF034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347330-7CB0-46B4-B7A1-0E715A3EB1E0}"/>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79C3B6E9-B395-41D3-82F7-ADDD90EA5A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897EA8-B9E2-4DAC-974F-8D8C8C550E1D}"/>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51058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DC3B15-B28C-495B-A16E-4C244626C23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AC389B9-B326-422D-8BA9-700665B324E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EC84CD-8A21-4F77-B6B2-D624923585AD}"/>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E8F636F5-6830-4FF4-94DF-77A307218F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2BF128-569B-45B3-B557-DB56EB5B5E3B}"/>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254380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7947290-F551-4644-AB89-1800D9F4D22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11FD0EC-F1D5-4233-B1B9-2F4A0FED69E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6F8CDF-A29E-4484-B066-422A014A648A}"/>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BE58382F-F776-4B3D-A1C3-98DB8F8655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727093-EACA-4364-AD3D-FFCA38C8CA17}"/>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49519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A7CA8D-039C-4BB4-BA6C-9A8AAC9F4F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80C7D84-84B3-443C-ABA0-F31BE7FF6B5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79F517-1932-4468-851E-5174AB13D5CB}"/>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9E6EDDA7-266F-44D8-8120-3166371F75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FD36B5-D70A-4FF2-A4BA-6F617CEFEE39}"/>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130829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7DE8F-9A5A-4D20-AF61-50D6F58C4F7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495A72E-D727-47BA-89A0-A4F06EBB4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8A5C1F4-E6C2-4A2C-836A-81D56C8E6871}"/>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7E8EE33C-2634-45B8-AC84-8E07E8B825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501413-87D0-417F-8598-9AAD68049D5A}"/>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3712333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0B6135-DE9D-44A6-8A78-1AB42DC853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184779A-44D7-424A-870D-E9286D494F0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FA59EC6-30AC-42DA-A530-7DB53FFF2F8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AF3CF2B-1DAB-47F1-90CB-8842AE634223}"/>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FFB158F5-0CFE-4D8A-8A99-28C8B163B8F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27BF4E-B4A3-406C-8248-5585E4ABAA36}"/>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87081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6CCFB1-34C5-4141-8B9A-0EB029CE96B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F227D52-B97C-45ED-8BC7-A8A270791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AD8BFFB4-5B70-43A9-97B5-A835B02F7B0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9811AFF-E2BB-4862-8D1B-42FDE69AAC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A8B3724-F52C-45CB-B734-D65E6C015AC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932AA06-1BCE-4FE8-ACC3-2E2915E9BE55}"/>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8" name="Espace réservé du pied de page 7">
            <a:extLst>
              <a:ext uri="{FF2B5EF4-FFF2-40B4-BE49-F238E27FC236}">
                <a16:creationId xmlns:a16="http://schemas.microsoft.com/office/drawing/2014/main" id="{C2631405-A38A-449F-84CD-F8B1B1A66A6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6F6CF7F-6B17-4C42-B846-5737A2AB98C5}"/>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391728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C0CF6-8796-4BD1-B5E7-BCB405D6FD3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BF898F-2C80-4A98-A9F1-E3875561A7AE}"/>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4" name="Espace réservé du pied de page 3">
            <a:extLst>
              <a:ext uri="{FF2B5EF4-FFF2-40B4-BE49-F238E27FC236}">
                <a16:creationId xmlns:a16="http://schemas.microsoft.com/office/drawing/2014/main" id="{F69503B4-CDCB-482B-ADAC-504B53233D6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D5D7513-E4BB-4B7F-8BAB-EDEE27A4690D}"/>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184549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EC5BA0-F568-4BE0-AE0D-0F8056B2C8E5}"/>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3" name="Espace réservé du pied de page 2">
            <a:extLst>
              <a:ext uri="{FF2B5EF4-FFF2-40B4-BE49-F238E27FC236}">
                <a16:creationId xmlns:a16="http://schemas.microsoft.com/office/drawing/2014/main" id="{A82F3038-1FC9-467C-B65A-2B710C212F9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F784B71-CCC9-46EA-9C50-D7CDC9B3AE33}"/>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252381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D124B-1BE8-4B75-B0E1-C97CE4AE5C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25EF1F-167E-4ECD-B31F-C7DE45841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F60AD79-3217-4DF8-A544-CC1F02CA5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45685EC-E7E5-446D-9257-1843C54192B4}"/>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359662FC-0A97-4867-BF81-7130D001EE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2853DE-1A42-4331-BD2F-E0140128C856}"/>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332159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4436BA-2486-4F1C-BE42-6EA105ACEE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74C6CBD-D25E-4B17-BE82-CEA36D7307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00DA53D-BB7F-4BAD-95EF-8048DE90D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D00F7E7-9FE4-42B6-9A18-8EB2B73E772C}"/>
              </a:ext>
            </a:extLst>
          </p:cNvPr>
          <p:cNvSpPr>
            <a:spLocks noGrp="1"/>
          </p:cNvSpPr>
          <p:nvPr>
            <p:ph type="dt" sz="half" idx="10"/>
          </p:nvPr>
        </p:nvSpPr>
        <p:spPr/>
        <p:txBody>
          <a:bodyPr/>
          <a:lstStyle/>
          <a:p>
            <a:fld id="{BED05DA4-2A68-437C-98C1-F6CB3B8D9B06}"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A781A352-C627-43C7-A5BB-3A554CE23D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E785AC-23B7-44AC-A9FB-26514A1FD5E8}"/>
              </a:ext>
            </a:extLst>
          </p:cNvPr>
          <p:cNvSpPr>
            <a:spLocks noGrp="1"/>
          </p:cNvSpPr>
          <p:nvPr>
            <p:ph type="sldNum" sz="quarter" idx="12"/>
          </p:nvPr>
        </p:nvSpPr>
        <p:spPr/>
        <p:txBody>
          <a:bodyPr/>
          <a:lstStyle/>
          <a:p>
            <a:fld id="{755729F9-A73F-4DCA-9060-1AB699F81F60}" type="slidenum">
              <a:rPr lang="fr-FR" smtClean="0"/>
              <a:t>‹N°›</a:t>
            </a:fld>
            <a:endParaRPr lang="fr-FR"/>
          </a:p>
        </p:txBody>
      </p:sp>
    </p:spTree>
    <p:extLst>
      <p:ext uri="{BB962C8B-B14F-4D97-AF65-F5344CB8AC3E}">
        <p14:creationId xmlns:p14="http://schemas.microsoft.com/office/powerpoint/2010/main" val="416005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6C9E6FB-149F-4C83-824A-E0BA0C7ACE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24FD85B-584F-43D2-A717-3C4C5B2A6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2A351B-2D22-4B43-88B1-5A1AE1D628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05DA4-2A68-437C-98C1-F6CB3B8D9B06}"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8500BB0A-A1C3-4C2A-99AE-E97FEA668B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20C6003-0539-4EDB-AD5D-7E8FCAFE7E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729F9-A73F-4DCA-9060-1AB699F81F60}" type="slidenum">
              <a:rPr lang="fr-FR" smtClean="0"/>
              <a:t>‹N°›</a:t>
            </a:fld>
            <a:endParaRPr lang="fr-FR"/>
          </a:p>
        </p:txBody>
      </p:sp>
    </p:spTree>
    <p:extLst>
      <p:ext uri="{BB962C8B-B14F-4D97-AF65-F5344CB8AC3E}">
        <p14:creationId xmlns:p14="http://schemas.microsoft.com/office/powerpoint/2010/main" val="259952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1DC471-59E1-42D3-B6B0-E1361BBB3DE1}"/>
              </a:ext>
            </a:extLst>
          </p:cNvPr>
          <p:cNvSpPr>
            <a:spLocks noGrp="1"/>
          </p:cNvSpPr>
          <p:nvPr>
            <p:ph type="ctrTitle"/>
          </p:nvPr>
        </p:nvSpPr>
        <p:spPr>
          <a:xfrm>
            <a:off x="1524000" y="2539014"/>
            <a:ext cx="9144000" cy="970948"/>
          </a:xfrm>
        </p:spPr>
        <p:txBody>
          <a:bodyPr>
            <a:normAutofit/>
          </a:bodyPr>
          <a:lstStyle/>
          <a:p>
            <a:r>
              <a:rPr lang="fr-FR" sz="4400" b="1" dirty="0">
                <a:latin typeface="Calibri" panose="020F0502020204030204" pitchFamily="34" charset="0"/>
                <a:cs typeface="Calibri" panose="020F0502020204030204" pitchFamily="34" charset="0"/>
              </a:rPr>
              <a:t>Bilan des travaux HET ES été 2016</a:t>
            </a:r>
            <a:endParaRPr lang="fr-FR" sz="4400" dirty="0"/>
          </a:p>
        </p:txBody>
      </p:sp>
      <p:sp>
        <p:nvSpPr>
          <p:cNvPr id="3" name="Sous-titre 2">
            <a:extLst>
              <a:ext uri="{FF2B5EF4-FFF2-40B4-BE49-F238E27FC236}">
                <a16:creationId xmlns:a16="http://schemas.microsoft.com/office/drawing/2014/main" id="{9AE5F1D2-E3C2-4E15-AD04-F9EC42187D4E}"/>
              </a:ext>
            </a:extLst>
          </p:cNvPr>
          <p:cNvSpPr>
            <a:spLocks noGrp="1"/>
          </p:cNvSpPr>
          <p:nvPr>
            <p:ph type="subTitle" idx="1"/>
          </p:nvPr>
        </p:nvSpPr>
        <p:spPr>
          <a:xfrm>
            <a:off x="7812350" y="3835152"/>
            <a:ext cx="2855650" cy="970949"/>
          </a:xfrm>
        </p:spPr>
        <p:txBody>
          <a:bodyPr/>
          <a:lstStyle/>
          <a:p>
            <a:r>
              <a:rPr lang="fr-FR" dirty="0"/>
              <a:t>AG RBU 22 </a:t>
            </a:r>
            <a:r>
              <a:rPr lang="fr-FR" dirty="0" err="1"/>
              <a:t>nov</a:t>
            </a:r>
            <a:r>
              <a:rPr lang="fr-FR" dirty="0"/>
              <a:t> 2016</a:t>
            </a:r>
          </a:p>
          <a:p>
            <a:r>
              <a:rPr lang="fr-FR" dirty="0"/>
              <a:t>Pontivy</a:t>
            </a:r>
          </a:p>
        </p:txBody>
      </p:sp>
    </p:spTree>
    <p:extLst>
      <p:ext uri="{BB962C8B-B14F-4D97-AF65-F5344CB8AC3E}">
        <p14:creationId xmlns:p14="http://schemas.microsoft.com/office/powerpoint/2010/main" val="188542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706090"/>
          </a:xfrm>
        </p:spPr>
        <p:txBody>
          <a:bodyPr>
            <a:normAutofit/>
          </a:bodyPr>
          <a:lstStyle/>
          <a:p>
            <a:r>
              <a:rPr lang="fr-FR" sz="3200" b="1" i="1" dirty="0">
                <a:latin typeface="Centur gothic"/>
              </a:rPr>
              <a:t>Q3: plan selon schéma régional?</a:t>
            </a:r>
          </a:p>
        </p:txBody>
      </p:sp>
      <p:sp>
        <p:nvSpPr>
          <p:cNvPr id="3" name="Espace réservé du texte 2"/>
          <p:cNvSpPr>
            <a:spLocks noGrp="1"/>
          </p:cNvSpPr>
          <p:nvPr>
            <p:ph type="body" idx="1"/>
          </p:nvPr>
        </p:nvSpPr>
        <p:spPr>
          <a:xfrm>
            <a:off x="1981200" y="1196082"/>
            <a:ext cx="4040188" cy="1317824"/>
          </a:xfrm>
        </p:spPr>
        <p:txBody>
          <a:bodyPr>
            <a:normAutofit fontScale="92500" lnSpcReduction="20000"/>
          </a:bodyPr>
          <a:lstStyle/>
          <a:p>
            <a:pPr algn="just"/>
            <a:r>
              <a:rPr lang="fr-FR" b="0" dirty="0">
                <a:latin typeface="Century Gothic" panose="020B0502020202020204" pitchFamily="34" charset="0"/>
              </a:rPr>
              <a:t>Le dispositif est-il élaboré (ou révisé) à partir du travail régional (en particulier la trame validée et les tableaux d’action validés) :</a:t>
            </a:r>
          </a:p>
        </p:txBody>
      </p:sp>
      <p:sp>
        <p:nvSpPr>
          <p:cNvPr id="5" name="Espace réservé du texte 4"/>
          <p:cNvSpPr>
            <a:spLocks noGrp="1"/>
          </p:cNvSpPr>
          <p:nvPr>
            <p:ph type="body" sz="quarter" idx="3"/>
          </p:nvPr>
        </p:nvSpPr>
        <p:spPr>
          <a:xfrm>
            <a:off x="6312025" y="1277070"/>
            <a:ext cx="4041775" cy="639762"/>
          </a:xfrm>
        </p:spPr>
        <p:txBody>
          <a:bodyPr>
            <a:normAutofit fontScale="92500" lnSpcReduction="20000"/>
          </a:bodyPr>
          <a:lstStyle/>
          <a:p>
            <a:pPr algn="just"/>
            <a:r>
              <a:rPr lang="fr-FR" b="0" dirty="0">
                <a:latin typeface="Century Gothic" panose="020B0502020202020204" pitchFamily="34" charset="0"/>
              </a:rPr>
              <a:t>Si oui, partiellement ou complètement ? </a:t>
            </a:r>
          </a:p>
        </p:txBody>
      </p:sp>
      <p:graphicFrame>
        <p:nvGraphicFramePr>
          <p:cNvPr id="9" name="Espace réservé du contenu 8"/>
          <p:cNvGraphicFramePr>
            <a:graphicFrameLocks noGrp="1"/>
          </p:cNvGraphicFramePr>
          <p:nvPr>
            <p:ph sz="quarter" idx="4"/>
            <p:extLst/>
          </p:nvPr>
        </p:nvGraphicFramePr>
        <p:xfrm>
          <a:off x="6456041" y="2213174"/>
          <a:ext cx="4041775"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phique 10"/>
          <p:cNvGraphicFramePr>
            <a:graphicFrameLocks/>
          </p:cNvGraphicFramePr>
          <p:nvPr>
            <p:extLst/>
          </p:nvPr>
        </p:nvGraphicFramePr>
        <p:xfrm>
          <a:off x="1775521" y="2564904"/>
          <a:ext cx="4608511" cy="4176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p:cNvGraphicFramePr>
            <a:graphicFrameLocks/>
          </p:cNvGraphicFramePr>
          <p:nvPr>
            <p:extLst/>
          </p:nvPr>
        </p:nvGraphicFramePr>
        <p:xfrm>
          <a:off x="1847528" y="2636913"/>
          <a:ext cx="4425802" cy="41002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aphique 13"/>
          <p:cNvGraphicFramePr>
            <a:graphicFrameLocks/>
          </p:cNvGraphicFramePr>
          <p:nvPr>
            <p:extLst/>
          </p:nvPr>
        </p:nvGraphicFramePr>
        <p:xfrm>
          <a:off x="5519936" y="2060848"/>
          <a:ext cx="5309056" cy="463504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18186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981200" y="274638"/>
            <a:ext cx="8229600" cy="850106"/>
          </a:xfrm>
        </p:spPr>
        <p:txBody>
          <a:bodyPr>
            <a:normAutofit/>
          </a:bodyPr>
          <a:lstStyle/>
          <a:p>
            <a:r>
              <a:rPr lang="fr-FR" sz="3200" b="1" i="1" dirty="0">
                <a:latin typeface="Centur gothic"/>
              </a:rPr>
              <a:t>Q3: commentaires (masquée)</a:t>
            </a:r>
          </a:p>
        </p:txBody>
      </p:sp>
      <p:sp>
        <p:nvSpPr>
          <p:cNvPr id="10" name="Espace réservé du contenu 9"/>
          <p:cNvSpPr>
            <a:spLocks noGrp="1"/>
          </p:cNvSpPr>
          <p:nvPr>
            <p:ph idx="1"/>
          </p:nvPr>
        </p:nvSpPr>
        <p:spPr>
          <a:xfrm>
            <a:off x="1981200" y="1484784"/>
            <a:ext cx="8507288" cy="5040560"/>
          </a:xfrm>
        </p:spPr>
        <p:txBody>
          <a:bodyPr>
            <a:normAutofit/>
          </a:bodyPr>
          <a:lstStyle/>
          <a:p>
            <a:pPr marL="0" indent="0" algn="just">
              <a:buNone/>
            </a:pPr>
            <a:r>
              <a:rPr lang="fr-FR" sz="2000" b="1" i="1" dirty="0">
                <a:latin typeface="Century Gothic" pitchFamily="34" charset="0"/>
              </a:rPr>
              <a:t>Le dispositif est-il élaboré (ou révisé) à partir du travail régional</a:t>
            </a:r>
          </a:p>
          <a:p>
            <a:pPr marL="0" indent="0" algn="just">
              <a:buNone/>
            </a:pPr>
            <a:endParaRPr lang="fr-FR" sz="2000" b="1" i="1" dirty="0">
              <a:latin typeface="Century Gothic" panose="020B0502020202020204" pitchFamily="34" charset="0"/>
            </a:endParaRPr>
          </a:p>
          <a:p>
            <a:pPr algn="just"/>
            <a:r>
              <a:rPr lang="fr-FR" sz="2000" dirty="0">
                <a:latin typeface="Century Gothic" pitchFamily="34" charset="0"/>
              </a:rPr>
              <a:t>17 réponses (et non 16) pour un ES qui débute à l’automne</a:t>
            </a:r>
          </a:p>
          <a:p>
            <a:pPr marL="0" indent="0" algn="just">
              <a:buNone/>
            </a:pPr>
            <a:endParaRPr lang="fr-FR" sz="2000" dirty="0">
              <a:latin typeface="Century Gothic" pitchFamily="34" charset="0"/>
            </a:endParaRPr>
          </a:p>
          <a:p>
            <a:pPr algn="just"/>
            <a:r>
              <a:rPr lang="fr-FR" sz="2000" dirty="0">
                <a:latin typeface="Century Gothic" pitchFamily="34" charset="0"/>
              </a:rPr>
              <a:t>Non : 2 ES ont des dispositifs préexistants au projet avec intégration prévus au schéma régional lors des futures mises à jour </a:t>
            </a:r>
          </a:p>
          <a:p>
            <a:pPr algn="just"/>
            <a:endParaRPr lang="fr-FR" sz="2000" dirty="0">
              <a:latin typeface="Century Gothic" pitchFamily="34" charset="0"/>
            </a:endParaRPr>
          </a:p>
          <a:p>
            <a:pPr algn="just"/>
            <a:r>
              <a:rPr lang="fr-FR" sz="2000" dirty="0">
                <a:latin typeface="Century Gothic" panose="020B0502020202020204" pitchFamily="34" charset="0"/>
              </a:rPr>
              <a:t>Pas de réponse : 1 établissement qui débute la démarche au printemps 2017</a:t>
            </a:r>
          </a:p>
        </p:txBody>
      </p:sp>
    </p:spTree>
    <p:extLst>
      <p:ext uri="{BB962C8B-B14F-4D97-AF65-F5344CB8AC3E}">
        <p14:creationId xmlns:p14="http://schemas.microsoft.com/office/powerpoint/2010/main" val="1572862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922114"/>
          </a:xfrm>
        </p:spPr>
        <p:txBody>
          <a:bodyPr>
            <a:normAutofit/>
          </a:bodyPr>
          <a:lstStyle/>
          <a:p>
            <a:r>
              <a:rPr lang="fr-FR" sz="3200" b="1" i="1" dirty="0">
                <a:latin typeface="Centur gothic"/>
              </a:rPr>
              <a:t>Q3: commentaires (masquée) </a:t>
            </a:r>
            <a:endParaRPr lang="fr-FR" sz="3200" dirty="0"/>
          </a:p>
        </p:txBody>
      </p:sp>
      <p:sp>
        <p:nvSpPr>
          <p:cNvPr id="3" name="Espace réservé du contenu 2"/>
          <p:cNvSpPr>
            <a:spLocks noGrp="1"/>
          </p:cNvSpPr>
          <p:nvPr>
            <p:ph idx="1"/>
          </p:nvPr>
        </p:nvSpPr>
        <p:spPr>
          <a:xfrm>
            <a:off x="1631504" y="1600200"/>
            <a:ext cx="9036496" cy="4997152"/>
          </a:xfrm>
        </p:spPr>
        <p:txBody>
          <a:bodyPr>
            <a:normAutofit/>
          </a:bodyPr>
          <a:lstStyle/>
          <a:p>
            <a:r>
              <a:rPr lang="fr-FR" sz="2400" b="1" i="1" dirty="0">
                <a:latin typeface="Century Gothic" pitchFamily="34" charset="0"/>
              </a:rPr>
              <a:t>Schéma régional suivi partiellement ou complètement? </a:t>
            </a:r>
          </a:p>
          <a:p>
            <a:pPr marL="0" indent="0" algn="ctr">
              <a:buNone/>
            </a:pPr>
            <a:r>
              <a:rPr lang="fr-FR" sz="2000" dirty="0">
                <a:latin typeface="Century Gothic" pitchFamily="34" charset="0"/>
              </a:rPr>
              <a:t>(13 réponses)</a:t>
            </a:r>
          </a:p>
          <a:p>
            <a:pPr lvl="1" algn="just"/>
            <a:r>
              <a:rPr lang="fr-FR" sz="2000" dirty="0">
                <a:latin typeface="Century Gothic" panose="020B0502020202020204" pitchFamily="34" charset="0"/>
              </a:rPr>
              <a:t>2 suivent le schéma décrit type </a:t>
            </a:r>
          </a:p>
          <a:p>
            <a:pPr lvl="1" algn="just"/>
            <a:endParaRPr lang="fr-FR" sz="2000" dirty="0">
              <a:latin typeface="Century Gothic" panose="020B0502020202020204" pitchFamily="34" charset="0"/>
            </a:endParaRPr>
          </a:p>
          <a:p>
            <a:pPr lvl="1" algn="just"/>
            <a:r>
              <a:rPr lang="fr-FR" sz="2000" dirty="0">
                <a:latin typeface="Century Gothic" panose="020B0502020202020204" pitchFamily="34" charset="0"/>
              </a:rPr>
              <a:t>2 non réponses pour des établissements ayant des </a:t>
            </a:r>
            <a:r>
              <a:rPr lang="fr-FR" sz="2000">
                <a:latin typeface="Century Gothic" panose="020B0502020202020204" pitchFamily="34" charset="0"/>
              </a:rPr>
              <a:t>dispositifs préexistants</a:t>
            </a:r>
            <a:endParaRPr lang="fr-FR" sz="2000" dirty="0">
              <a:latin typeface="Century Gothic" panose="020B0502020202020204" pitchFamily="34" charset="0"/>
            </a:endParaRPr>
          </a:p>
          <a:p>
            <a:pPr lvl="1" algn="just"/>
            <a:endParaRPr lang="fr-FR" sz="2000" dirty="0">
              <a:latin typeface="Century Gothic" panose="020B0502020202020204" pitchFamily="34" charset="0"/>
            </a:endParaRPr>
          </a:p>
          <a:p>
            <a:pPr lvl="1" algn="just"/>
            <a:r>
              <a:rPr lang="fr-FR" sz="2000" dirty="0">
                <a:latin typeface="Century Gothic" panose="020B0502020202020204" pitchFamily="34" charset="0"/>
              </a:rPr>
              <a:t>9 suivent partiellement </a:t>
            </a:r>
          </a:p>
          <a:p>
            <a:pPr marL="457200" lvl="1" indent="0" algn="just">
              <a:buNone/>
            </a:pPr>
            <a:endParaRPr lang="fr-FR" sz="2000" dirty="0">
              <a:latin typeface="Century Gothic" panose="020B0502020202020204" pitchFamily="34" charset="0"/>
            </a:endParaRPr>
          </a:p>
          <a:p>
            <a:pPr marL="57150" indent="0" algn="just">
              <a:buNone/>
            </a:pPr>
            <a:r>
              <a:rPr lang="fr-FR" sz="2400" dirty="0">
                <a:latin typeface="Century Gothic" panose="020B0502020202020204" pitchFamily="34" charset="0"/>
              </a:rPr>
              <a:t>En commentaire, est régulièrement notée la nécessité d’adapter le dispositif en tenant compte des organisations préexistantes, des besoins et moyens de la structure ..., et de garder un équilibre entre efficacité opérationnelle du dispositif et formalisation.</a:t>
            </a:r>
          </a:p>
          <a:p>
            <a:pPr marL="457200" lvl="1" indent="0" algn="just">
              <a:buNone/>
            </a:pPr>
            <a:endParaRPr lang="fr-FR" sz="2000" dirty="0">
              <a:latin typeface="Century Gothic" panose="020B0502020202020204" pitchFamily="34" charset="0"/>
            </a:endParaRPr>
          </a:p>
          <a:p>
            <a:pPr marL="0" indent="0">
              <a:buNone/>
            </a:pPr>
            <a:endParaRPr lang="fr-FR" sz="2000" dirty="0">
              <a:latin typeface="Centur gothic"/>
            </a:endParaRPr>
          </a:p>
        </p:txBody>
      </p:sp>
    </p:spTree>
    <p:extLst>
      <p:ext uri="{BB962C8B-B14F-4D97-AF65-F5344CB8AC3E}">
        <p14:creationId xmlns:p14="http://schemas.microsoft.com/office/powerpoint/2010/main" val="147595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0"/>
            <a:ext cx="8229600" cy="1124744"/>
          </a:xfrm>
        </p:spPr>
        <p:txBody>
          <a:bodyPr>
            <a:normAutofit/>
          </a:bodyPr>
          <a:lstStyle/>
          <a:p>
            <a:r>
              <a:rPr lang="fr-FR" sz="3200" b="1" i="1" dirty="0">
                <a:latin typeface="Centur gothic"/>
              </a:rPr>
              <a:t>Compléments fournis par la trame</a:t>
            </a:r>
            <a:br>
              <a:rPr lang="fr-FR" sz="3200" b="1" i="1" dirty="0">
                <a:latin typeface="Centur gothic"/>
              </a:rPr>
            </a:br>
            <a:r>
              <a:rPr lang="fr-FR" sz="2000" i="1" dirty="0">
                <a:latin typeface="Centur gothic"/>
              </a:rPr>
              <a:t>(14 réponses)</a:t>
            </a:r>
            <a:r>
              <a:rPr lang="fr-FR" sz="3200" b="1" i="1" dirty="0">
                <a:latin typeface="Centur gothic"/>
              </a:rPr>
              <a:t> </a:t>
            </a:r>
          </a:p>
        </p:txBody>
      </p:sp>
      <p:sp>
        <p:nvSpPr>
          <p:cNvPr id="3" name="Espace réservé du contenu 2"/>
          <p:cNvSpPr>
            <a:spLocks noGrp="1"/>
          </p:cNvSpPr>
          <p:nvPr>
            <p:ph idx="1"/>
          </p:nvPr>
        </p:nvSpPr>
        <p:spPr>
          <a:xfrm>
            <a:off x="1775520" y="1196752"/>
            <a:ext cx="8712968" cy="5544616"/>
          </a:xfrm>
        </p:spPr>
        <p:txBody>
          <a:bodyPr>
            <a:normAutofit/>
          </a:bodyPr>
          <a:lstStyle/>
          <a:p>
            <a:r>
              <a:rPr lang="fr-FR" sz="2400" b="1" i="1" dirty="0">
                <a:latin typeface="Century Gothic" pitchFamily="34" charset="0"/>
              </a:rPr>
              <a:t>Veille: </a:t>
            </a:r>
            <a:r>
              <a:rPr lang="fr-FR" sz="2000" dirty="0">
                <a:latin typeface="Century Gothic" pitchFamily="34" charset="0"/>
              </a:rPr>
              <a:t>Principe validé mais pas encore formalisé partout</a:t>
            </a:r>
          </a:p>
          <a:p>
            <a:pPr lvl="1"/>
            <a:r>
              <a:rPr lang="fr-FR" sz="2000" dirty="0">
                <a:latin typeface="Century Gothic" pitchFamily="34" charset="0"/>
              </a:rPr>
              <a:t>1 ES ne prévoit pas de veille quotidienne</a:t>
            </a:r>
          </a:p>
          <a:p>
            <a:pPr lvl="1"/>
            <a:r>
              <a:rPr lang="fr-FR" sz="2000" dirty="0">
                <a:latin typeface="Century Gothic" pitchFamily="34" charset="0"/>
              </a:rPr>
              <a:t>Traçabilité et communication interne non prévue par tous </a:t>
            </a:r>
          </a:p>
          <a:p>
            <a:endParaRPr lang="fr-FR" sz="2000" dirty="0">
              <a:latin typeface="Century Gothic" pitchFamily="34" charset="0"/>
            </a:endParaRPr>
          </a:p>
          <a:p>
            <a:r>
              <a:rPr lang="fr-FR" sz="2400" b="1" i="1" dirty="0">
                <a:latin typeface="Century Gothic" pitchFamily="34" charset="0"/>
              </a:rPr>
              <a:t>Déclaration:</a:t>
            </a:r>
          </a:p>
          <a:p>
            <a:pPr lvl="1"/>
            <a:r>
              <a:rPr lang="fr-FR" sz="2000" dirty="0">
                <a:latin typeface="Century Gothic" pitchFamily="34" charset="0"/>
              </a:rPr>
              <a:t>4 ES ne prévoient pas de déclaration</a:t>
            </a:r>
          </a:p>
          <a:p>
            <a:pPr marL="457200" lvl="1" indent="0">
              <a:buNone/>
            </a:pPr>
            <a:endParaRPr lang="fr-FR" sz="2000" dirty="0">
              <a:latin typeface="Century Gothic" pitchFamily="34" charset="0"/>
            </a:endParaRPr>
          </a:p>
          <a:p>
            <a:r>
              <a:rPr lang="fr-FR" sz="2400" b="1" i="1" dirty="0">
                <a:latin typeface="Century Gothic" pitchFamily="34" charset="0"/>
              </a:rPr>
              <a:t>Cellule de crise HET:</a:t>
            </a:r>
          </a:p>
          <a:p>
            <a:pPr lvl="1"/>
            <a:r>
              <a:rPr lang="fr-FR" sz="2000" dirty="0">
                <a:latin typeface="Century Gothic" pitchFamily="34" charset="0"/>
              </a:rPr>
              <a:t>1 ES n’a pas de cellule de crise HET </a:t>
            </a:r>
          </a:p>
          <a:p>
            <a:pPr marL="457200" lvl="1" indent="0">
              <a:buNone/>
            </a:pPr>
            <a:endParaRPr lang="fr-FR" b="1" i="1" dirty="0">
              <a:latin typeface="Century Gothic" pitchFamily="34" charset="0"/>
            </a:endParaRPr>
          </a:p>
          <a:p>
            <a:r>
              <a:rPr lang="fr-FR" sz="2400" b="1" i="1" dirty="0">
                <a:latin typeface="Century Gothic" pitchFamily="34" charset="0"/>
              </a:rPr>
              <a:t>Gradation des plans suivant </a:t>
            </a:r>
            <a:r>
              <a:rPr lang="fr-FR" sz="2400" b="1" i="1" dirty="0" err="1">
                <a:latin typeface="Century Gothic" pitchFamily="34" charset="0"/>
              </a:rPr>
              <a:t>recos</a:t>
            </a:r>
            <a:r>
              <a:rPr lang="fr-FR" sz="2400" b="1" i="1" dirty="0">
                <a:latin typeface="Century Gothic" pitchFamily="34" charset="0"/>
              </a:rPr>
              <a:t> FEDORU </a:t>
            </a:r>
          </a:p>
          <a:p>
            <a:pPr lvl="1"/>
            <a:r>
              <a:rPr lang="fr-FR" sz="2000" dirty="0">
                <a:latin typeface="Century Gothic" pitchFamily="34" charset="0"/>
              </a:rPr>
              <a:t>4 ES n’adoptent pas la gradation (autres gradations)</a:t>
            </a:r>
          </a:p>
          <a:p>
            <a:pPr marL="457200" lvl="1" indent="0">
              <a:buNone/>
            </a:pPr>
            <a:endParaRPr lang="fr-FR" sz="2000" dirty="0">
              <a:latin typeface="Century Gothic" pitchFamily="34" charset="0"/>
            </a:endParaRPr>
          </a:p>
        </p:txBody>
      </p:sp>
    </p:spTree>
    <p:extLst>
      <p:ext uri="{BB962C8B-B14F-4D97-AF65-F5344CB8AC3E}">
        <p14:creationId xmlns:p14="http://schemas.microsoft.com/office/powerpoint/2010/main" val="150639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dirty="0">
                <a:latin typeface="Centur gothic"/>
              </a:rPr>
              <a:t>Compléments fournis par la trame</a:t>
            </a:r>
            <a:br>
              <a:rPr lang="fr-FR" sz="3600" b="1" i="1" dirty="0">
                <a:latin typeface="Centur gothic"/>
              </a:rPr>
            </a:br>
            <a:r>
              <a:rPr lang="fr-FR" sz="2200" i="1" dirty="0">
                <a:latin typeface="Centur gothic"/>
              </a:rPr>
              <a:t>(14 réponses)</a:t>
            </a:r>
            <a:r>
              <a:rPr lang="fr-FR" b="1" i="1" dirty="0">
                <a:latin typeface="Centur gothic"/>
              </a:rPr>
              <a:t> </a:t>
            </a:r>
            <a:endParaRPr lang="fr-FR" dirty="0"/>
          </a:p>
        </p:txBody>
      </p:sp>
      <p:sp>
        <p:nvSpPr>
          <p:cNvPr id="3" name="Espace réservé du contenu 2"/>
          <p:cNvSpPr>
            <a:spLocks noGrp="1"/>
          </p:cNvSpPr>
          <p:nvPr>
            <p:ph idx="1"/>
          </p:nvPr>
        </p:nvSpPr>
        <p:spPr/>
        <p:txBody>
          <a:bodyPr/>
          <a:lstStyle/>
          <a:p>
            <a:pPr algn="just"/>
            <a:r>
              <a:rPr lang="fr-FR" sz="2400" b="1" i="1" dirty="0">
                <a:latin typeface="Century Gothic" pitchFamily="34" charset="0"/>
              </a:rPr>
              <a:t>REX</a:t>
            </a:r>
            <a:r>
              <a:rPr lang="fr-FR" sz="2000" dirty="0">
                <a:latin typeface="Century Gothic" pitchFamily="34" charset="0"/>
              </a:rPr>
              <a:t> </a:t>
            </a:r>
          </a:p>
          <a:p>
            <a:pPr lvl="1" algn="just"/>
            <a:r>
              <a:rPr lang="fr-FR" sz="2000" dirty="0">
                <a:latin typeface="Century Gothic" pitchFamily="34" charset="0"/>
              </a:rPr>
              <a:t>4 ES ne le prévoient pas </a:t>
            </a:r>
          </a:p>
          <a:p>
            <a:pPr lvl="1" algn="just"/>
            <a:endParaRPr lang="fr-FR" sz="1600" dirty="0">
              <a:latin typeface="Century Gothic" pitchFamily="34" charset="0"/>
            </a:endParaRPr>
          </a:p>
          <a:p>
            <a:pPr algn="just"/>
            <a:r>
              <a:rPr lang="fr-FR" sz="2400" b="1" i="1" dirty="0">
                <a:latin typeface="Century Gothic" pitchFamily="34" charset="0"/>
              </a:rPr>
              <a:t>Traçabilité </a:t>
            </a:r>
          </a:p>
          <a:p>
            <a:pPr lvl="1" algn="just"/>
            <a:r>
              <a:rPr lang="fr-FR" sz="2000" dirty="0">
                <a:latin typeface="Century Gothic" pitchFamily="34" charset="0"/>
              </a:rPr>
              <a:t>Non prévue aux différentes étapes dans 3 cas </a:t>
            </a:r>
          </a:p>
          <a:p>
            <a:pPr marL="0" indent="0" algn="just">
              <a:buNone/>
            </a:pPr>
            <a:endParaRPr lang="fr-FR" dirty="0">
              <a:latin typeface="Century Gothic" pitchFamily="34" charset="0"/>
            </a:endParaRPr>
          </a:p>
          <a:p>
            <a:pPr marL="0" indent="0" algn="just">
              <a:buNone/>
            </a:pPr>
            <a:r>
              <a:rPr lang="fr-FR" sz="2400" dirty="0">
                <a:latin typeface="Century Gothic" pitchFamily="34" charset="0"/>
              </a:rPr>
              <a:t> Résultats à discuter et approfondir avec chaque ES </a:t>
            </a:r>
          </a:p>
        </p:txBody>
      </p:sp>
    </p:spTree>
    <p:extLst>
      <p:ext uri="{BB962C8B-B14F-4D97-AF65-F5344CB8AC3E}">
        <p14:creationId xmlns:p14="http://schemas.microsoft.com/office/powerpoint/2010/main" val="299800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1268760"/>
          </a:xfrm>
        </p:spPr>
        <p:txBody>
          <a:bodyPr>
            <a:normAutofit/>
          </a:bodyPr>
          <a:lstStyle/>
          <a:p>
            <a:r>
              <a:rPr lang="fr-FR" sz="3200" b="1" i="1" dirty="0">
                <a:latin typeface="Century Gothic" panose="020B0502020202020204" pitchFamily="34" charset="0"/>
              </a:rPr>
              <a:t>Q4: organisation des plans et nombre de plans prévus </a:t>
            </a:r>
            <a:endParaRPr lang="fr-FR" sz="3200" dirty="0"/>
          </a:p>
        </p:txBody>
      </p:sp>
      <p:graphicFrame>
        <p:nvGraphicFramePr>
          <p:cNvPr id="4" name="Espace réservé du contenu 3"/>
          <p:cNvGraphicFramePr>
            <a:graphicFrameLocks noGrp="1"/>
          </p:cNvGraphicFramePr>
          <p:nvPr>
            <p:ph idx="1"/>
            <p:extLst/>
          </p:nvPr>
        </p:nvGraphicFramePr>
        <p:xfrm>
          <a:off x="1981200" y="1600202"/>
          <a:ext cx="8229600" cy="3989039"/>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1469825" y="5745450"/>
            <a:ext cx="9217588" cy="707886"/>
          </a:xfrm>
          <a:prstGeom prst="rect">
            <a:avLst/>
          </a:prstGeom>
          <a:noFill/>
        </p:spPr>
        <p:txBody>
          <a:bodyPr wrap="none" rtlCol="0">
            <a:spAutoFit/>
          </a:bodyPr>
          <a:lstStyle/>
          <a:p>
            <a:pPr lvl="1" algn="just"/>
            <a:r>
              <a:rPr lang="fr-FR" sz="2000" dirty="0">
                <a:latin typeface="Century Gothic" panose="020B0502020202020204" pitchFamily="34" charset="0"/>
              </a:rPr>
              <a:t>11 non ( trop complexe,  pas assez avancé)</a:t>
            </a:r>
          </a:p>
          <a:p>
            <a:pPr lvl="1" algn="just"/>
            <a:r>
              <a:rPr lang="fr-FR" sz="2000" dirty="0">
                <a:latin typeface="Century Gothic" panose="020B0502020202020204" pitchFamily="34" charset="0"/>
              </a:rPr>
              <a:t>3 constatent que leur dispositif traite seulement de la carence d’aval</a:t>
            </a:r>
          </a:p>
        </p:txBody>
      </p:sp>
    </p:spTree>
    <p:extLst>
      <p:ext uri="{BB962C8B-B14F-4D97-AF65-F5344CB8AC3E}">
        <p14:creationId xmlns:p14="http://schemas.microsoft.com/office/powerpoint/2010/main" val="1021351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i="1" dirty="0">
                <a:latin typeface="Century Gothic" panose="020B0502020202020204" pitchFamily="34" charset="0"/>
              </a:rPr>
              <a:t>Q4: organisation des plans et nombre de plans prévus </a:t>
            </a:r>
          </a:p>
        </p:txBody>
      </p:sp>
      <p:sp>
        <p:nvSpPr>
          <p:cNvPr id="3" name="Espace réservé du contenu 2"/>
          <p:cNvSpPr>
            <a:spLocks noGrp="1"/>
          </p:cNvSpPr>
          <p:nvPr>
            <p:ph idx="1"/>
          </p:nvPr>
        </p:nvSpPr>
        <p:spPr>
          <a:xfrm>
            <a:off x="1524000" y="1772816"/>
            <a:ext cx="9144000" cy="4896544"/>
          </a:xfrm>
        </p:spPr>
        <p:txBody>
          <a:bodyPr>
            <a:normAutofit/>
          </a:bodyPr>
          <a:lstStyle/>
          <a:p>
            <a:pPr marL="0" indent="0" algn="just">
              <a:buNone/>
            </a:pPr>
            <a:endParaRPr lang="fr-FR" sz="2000" dirty="0">
              <a:latin typeface="Century Gothic" panose="020B0502020202020204" pitchFamily="34" charset="0"/>
            </a:endParaRPr>
          </a:p>
          <a:p>
            <a:pPr marL="0" indent="0" algn="just">
              <a:buNone/>
            </a:pPr>
            <a:endParaRPr lang="fr-FR" sz="2200" dirty="0">
              <a:latin typeface="Century Gothic" panose="020B0502020202020204" pitchFamily="34" charset="0"/>
            </a:endParaRPr>
          </a:p>
          <a:p>
            <a:pPr marL="0" indent="0" algn="just">
              <a:buNone/>
            </a:pPr>
            <a:r>
              <a:rPr lang="fr-FR" sz="2400" b="1" i="1" dirty="0">
                <a:latin typeface="Century Gothic" panose="020B0502020202020204" pitchFamily="34" charset="0"/>
              </a:rPr>
              <a:t>Combien et quels plans d’actions prévus:</a:t>
            </a:r>
            <a:r>
              <a:rPr lang="fr-FR" sz="2400" dirty="0">
                <a:latin typeface="Century Gothic" panose="020B0502020202020204" pitchFamily="34" charset="0"/>
              </a:rPr>
              <a:t> </a:t>
            </a:r>
            <a:r>
              <a:rPr lang="fr-FR" sz="2000" dirty="0">
                <a:latin typeface="Century Gothic" panose="020B0502020202020204" pitchFamily="34" charset="0"/>
              </a:rPr>
              <a:t>12 réponses</a:t>
            </a:r>
            <a:endParaRPr lang="fr-FR" sz="2000" b="1" i="1" dirty="0">
              <a:latin typeface="Century Gothic" panose="020B0502020202020204" pitchFamily="34" charset="0"/>
            </a:endParaRPr>
          </a:p>
          <a:p>
            <a:pPr marL="0" indent="0" algn="just">
              <a:buNone/>
            </a:pPr>
            <a:endParaRPr lang="fr-FR" sz="2400" b="1" i="1" dirty="0">
              <a:latin typeface="Century Gothic" panose="020B0502020202020204" pitchFamily="34" charset="0"/>
            </a:endParaRPr>
          </a:p>
          <a:p>
            <a:pPr marL="0" indent="0" algn="just">
              <a:buNone/>
            </a:pPr>
            <a:r>
              <a:rPr lang="fr-FR" sz="2000" dirty="0">
                <a:latin typeface="Century Gothic" panose="020B0502020202020204" pitchFamily="34" charset="0"/>
              </a:rPr>
              <a:t>Réponses variables, à réévaluer ultérieurement; 3 différencient des plans par cause de tension, pour les autres c’est une graduation de niveau(2 à 5 niveaux ).</a:t>
            </a:r>
          </a:p>
          <a:p>
            <a:pPr marL="0" indent="0">
              <a:buNone/>
            </a:pPr>
            <a:endParaRPr lang="fr-FR" sz="2200" b="1" i="1" dirty="0"/>
          </a:p>
          <a:p>
            <a:pPr marL="0" indent="0">
              <a:buNone/>
            </a:pPr>
            <a:endParaRPr lang="fr-FR" sz="2400" b="1" i="1" dirty="0"/>
          </a:p>
        </p:txBody>
      </p:sp>
    </p:spTree>
    <p:extLst>
      <p:ext uri="{BB962C8B-B14F-4D97-AF65-F5344CB8AC3E}">
        <p14:creationId xmlns:p14="http://schemas.microsoft.com/office/powerpoint/2010/main" val="2971970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1268760"/>
          </a:xfrm>
        </p:spPr>
        <p:txBody>
          <a:bodyPr>
            <a:normAutofit/>
          </a:bodyPr>
          <a:lstStyle/>
          <a:p>
            <a:r>
              <a:rPr lang="fr-FR" sz="3200" b="1" i="1" dirty="0">
                <a:latin typeface="Centur gothic"/>
              </a:rPr>
              <a:t>Q5: utilisation de l’outil HET FEDORU</a:t>
            </a:r>
          </a:p>
        </p:txBody>
      </p:sp>
      <p:sp>
        <p:nvSpPr>
          <p:cNvPr id="3" name="Espace réservé du contenu 2"/>
          <p:cNvSpPr>
            <a:spLocks noGrp="1"/>
          </p:cNvSpPr>
          <p:nvPr>
            <p:ph idx="1"/>
          </p:nvPr>
        </p:nvSpPr>
        <p:spPr>
          <a:xfrm>
            <a:off x="1847528" y="1268760"/>
            <a:ext cx="8661648" cy="1224136"/>
          </a:xfrm>
        </p:spPr>
        <p:txBody>
          <a:bodyPr>
            <a:normAutofit/>
          </a:bodyPr>
          <a:lstStyle/>
          <a:p>
            <a:pPr marL="0" indent="0" algn="just">
              <a:buNone/>
            </a:pPr>
            <a:r>
              <a:rPr lang="fr-FR" sz="2000" dirty="0">
                <a:latin typeface="Century Gothic" panose="020B0502020202020204" pitchFamily="34" charset="0"/>
              </a:rPr>
              <a:t>Utilisation d’un site spécifique de la FEDORU permettant l’écriture des plans en ligne, avec un volet spécifique Bretagne : 			</a:t>
            </a:r>
            <a:r>
              <a:rPr lang="fr-FR" sz="2000" i="1" dirty="0">
                <a:solidFill>
                  <a:schemeClr val="tx2"/>
                </a:solidFill>
                <a:latin typeface="Century Gothic" panose="020B0502020202020204" pitchFamily="34" charset="0"/>
              </a:rPr>
              <a:t>https://www.hopital-en-tension.fr</a:t>
            </a:r>
            <a:endParaRPr lang="fr-FR" sz="2000" dirty="0">
              <a:latin typeface="Century Gothic" panose="020B0502020202020204" pitchFamily="34" charset="0"/>
            </a:endParaRPr>
          </a:p>
          <a:p>
            <a:pPr algn="just"/>
            <a:endParaRPr lang="fr-FR" sz="2000" dirty="0">
              <a:latin typeface="Century Gothic" panose="020B0502020202020204" pitchFamily="34" charset="0"/>
            </a:endParaRPr>
          </a:p>
          <a:p>
            <a:pPr marL="0" indent="0">
              <a:buNone/>
            </a:pPr>
            <a:endParaRPr lang="fr-FR" sz="2400" dirty="0">
              <a:latin typeface="Calibri" panose="020F0502020204030204" pitchFamily="34" charset="0"/>
            </a:endParaRPr>
          </a:p>
          <a:p>
            <a:endParaRPr lang="fr-FR"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060" y="2276873"/>
            <a:ext cx="7128316" cy="445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6778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980728"/>
          </a:xfrm>
        </p:spPr>
        <p:txBody>
          <a:bodyPr>
            <a:normAutofit/>
          </a:bodyPr>
          <a:lstStyle/>
          <a:p>
            <a:r>
              <a:rPr lang="fr-FR" sz="3200" b="1" i="1" dirty="0">
                <a:latin typeface="Century Gothic" panose="020B0502020202020204" pitchFamily="34" charset="0"/>
              </a:rPr>
              <a:t>Q5: utilisation de l’outil HET FEDORU</a:t>
            </a:r>
            <a:endParaRPr lang="fr-FR" sz="3200" dirty="0"/>
          </a:p>
        </p:txBody>
      </p:sp>
      <p:graphicFrame>
        <p:nvGraphicFramePr>
          <p:cNvPr id="4" name="Espace réservé du contenu 3"/>
          <p:cNvGraphicFramePr>
            <a:graphicFrameLocks noGrp="1"/>
          </p:cNvGraphicFramePr>
          <p:nvPr>
            <p:ph idx="1"/>
            <p:extLst/>
          </p:nvPr>
        </p:nvGraphicFramePr>
        <p:xfrm>
          <a:off x="2495600" y="980730"/>
          <a:ext cx="7056784" cy="3600399"/>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1524001" y="4941168"/>
            <a:ext cx="9127067" cy="1754326"/>
          </a:xfrm>
          <a:prstGeom prst="rect">
            <a:avLst/>
          </a:prstGeom>
          <a:noFill/>
        </p:spPr>
        <p:txBody>
          <a:bodyPr wrap="square" rtlCol="0">
            <a:spAutoFit/>
          </a:bodyPr>
          <a:lstStyle/>
          <a:p>
            <a:pPr algn="just"/>
            <a:r>
              <a:rPr lang="fr-FR" b="1" i="1" dirty="0">
                <a:latin typeface="Century Gothic" panose="020B0502020202020204" pitchFamily="34" charset="0"/>
              </a:rPr>
              <a:t>Etablissement ayant écrit leur plans sur le site HET de la FEDORU </a:t>
            </a:r>
            <a:r>
              <a:rPr lang="fr-FR" dirty="0">
                <a:latin typeface="Century Gothic" panose="020B0502020202020204" pitchFamily="34" charset="0"/>
              </a:rPr>
              <a:t>(20 réponses):</a:t>
            </a:r>
          </a:p>
          <a:p>
            <a:pPr marL="285750" indent="-285750" algn="just">
              <a:buFont typeface="Arial" pitchFamily="34" charset="0"/>
              <a:buChar char="•"/>
            </a:pPr>
            <a:r>
              <a:rPr lang="fr-FR" dirty="0">
                <a:latin typeface="Century Gothic" panose="020B0502020202020204" pitchFamily="34" charset="0"/>
              </a:rPr>
              <a:t>1 seul l’a fait  et 1 le prévoit (4 non réponses et 14 non)</a:t>
            </a:r>
          </a:p>
          <a:p>
            <a:pPr algn="just"/>
            <a:endParaRPr lang="fr-FR" dirty="0">
              <a:latin typeface="Century Gothic" panose="020B0502020202020204" pitchFamily="34" charset="0"/>
            </a:endParaRPr>
          </a:p>
          <a:p>
            <a:pPr algn="just"/>
            <a:r>
              <a:rPr lang="fr-FR" b="1" i="1" dirty="0">
                <a:latin typeface="Century Gothic" panose="020B0502020202020204" pitchFamily="34" charset="0"/>
              </a:rPr>
              <a:t>Commentaires</a:t>
            </a:r>
            <a:r>
              <a:rPr lang="fr-FR" dirty="0">
                <a:latin typeface="Century Gothic" panose="020B0502020202020204" pitchFamily="34" charset="0"/>
              </a:rPr>
              <a:t>: utilisation complexe (nombreux niveaux de plans), en particulier pour les petits établissements et transcription malaisée (formulation un peu différente)</a:t>
            </a:r>
          </a:p>
        </p:txBody>
      </p:sp>
    </p:spTree>
    <p:extLst>
      <p:ext uri="{BB962C8B-B14F-4D97-AF65-F5344CB8AC3E}">
        <p14:creationId xmlns:p14="http://schemas.microsoft.com/office/powerpoint/2010/main" val="1770191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i="1" dirty="0">
                <a:latin typeface="Century Gothic" panose="020B0502020202020204" pitchFamily="34" charset="0"/>
              </a:rPr>
              <a:t>Q6: formation des acteurs et information des personnels </a:t>
            </a:r>
          </a:p>
        </p:txBody>
      </p:sp>
      <p:sp>
        <p:nvSpPr>
          <p:cNvPr id="3" name="Espace réservé du contenu 2"/>
          <p:cNvSpPr>
            <a:spLocks noGrp="1"/>
          </p:cNvSpPr>
          <p:nvPr>
            <p:ph idx="1"/>
          </p:nvPr>
        </p:nvSpPr>
        <p:spPr>
          <a:xfrm>
            <a:off x="1631504" y="1772816"/>
            <a:ext cx="9036496" cy="5085184"/>
          </a:xfrm>
        </p:spPr>
        <p:txBody>
          <a:bodyPr>
            <a:normAutofit/>
          </a:bodyPr>
          <a:lstStyle/>
          <a:p>
            <a:pPr algn="just"/>
            <a:r>
              <a:rPr lang="fr-FR" sz="2400" b="1" i="1" dirty="0">
                <a:latin typeface="Century Gothic" panose="020B0502020202020204" pitchFamily="34" charset="0"/>
              </a:rPr>
              <a:t>Formations des directeurs et acteurs directement concernés </a:t>
            </a:r>
            <a:r>
              <a:rPr lang="fr-FR" sz="2000" dirty="0">
                <a:latin typeface="Century Gothic" panose="020B0502020202020204" pitchFamily="34" charset="0"/>
              </a:rPr>
              <a:t>(13 réponses):</a:t>
            </a:r>
          </a:p>
          <a:p>
            <a:pPr lvl="1" algn="just"/>
            <a:r>
              <a:rPr lang="fr-FR" sz="2000" dirty="0">
                <a:latin typeface="Century Gothic" panose="020B0502020202020204" pitchFamily="34" charset="0"/>
              </a:rPr>
              <a:t>2 cas pas de formation</a:t>
            </a:r>
          </a:p>
          <a:p>
            <a:pPr lvl="1" algn="just"/>
            <a:r>
              <a:rPr lang="fr-FR" sz="2000" b="1" dirty="0">
                <a:latin typeface="Century Gothic" panose="020B0502020202020204" pitchFamily="34" charset="0"/>
              </a:rPr>
              <a:t>4 cas  </a:t>
            </a:r>
            <a:r>
              <a:rPr lang="fr-FR" sz="2000" dirty="0">
                <a:latin typeface="Century Gothic" panose="020B0502020202020204" pitchFamily="34" charset="0"/>
              </a:rPr>
              <a:t>formation spécifique prévue , pour les autres c’est plus flou </a:t>
            </a:r>
          </a:p>
          <a:p>
            <a:pPr marL="0" indent="0" algn="just">
              <a:buNone/>
            </a:pPr>
            <a:endParaRPr lang="fr-FR" sz="2400" b="1" i="1" dirty="0">
              <a:latin typeface="Century Gothic" panose="020B0502020202020204" pitchFamily="34" charset="0"/>
            </a:endParaRPr>
          </a:p>
          <a:p>
            <a:pPr algn="just"/>
            <a:r>
              <a:rPr lang="fr-FR" sz="2400" b="1" i="1" dirty="0">
                <a:latin typeface="Century Gothic" panose="020B0502020202020204" pitchFamily="34" charset="0"/>
              </a:rPr>
              <a:t>Sensibilisation des autres acteurs de l’établissement </a:t>
            </a:r>
            <a:r>
              <a:rPr lang="fr-FR" sz="2000" dirty="0">
                <a:latin typeface="Century Gothic" panose="020B0502020202020204" pitchFamily="34" charset="0"/>
              </a:rPr>
              <a:t>(11 réponses)</a:t>
            </a:r>
          </a:p>
          <a:p>
            <a:pPr lvl="1" algn="just"/>
            <a:r>
              <a:rPr lang="fr-FR" sz="2000" dirty="0">
                <a:latin typeface="Century Gothic" panose="020B0502020202020204" pitchFamily="34" charset="0"/>
              </a:rPr>
              <a:t>2 cas pas de formation </a:t>
            </a:r>
          </a:p>
          <a:p>
            <a:pPr lvl="1" algn="just"/>
            <a:r>
              <a:rPr lang="fr-FR" sz="2000" b="1" dirty="0">
                <a:latin typeface="Century Gothic" panose="020B0502020202020204" pitchFamily="34" charset="0"/>
              </a:rPr>
              <a:t>5 cas prévue (et/ou faite )</a:t>
            </a:r>
            <a:r>
              <a:rPr lang="fr-FR" sz="2000" dirty="0">
                <a:latin typeface="Century Gothic" panose="020B0502020202020204" pitchFamily="34" charset="0"/>
              </a:rPr>
              <a:t>modalités variables </a:t>
            </a:r>
          </a:p>
          <a:p>
            <a:pPr marL="0" indent="0" algn="just">
              <a:buNone/>
            </a:pPr>
            <a:endParaRPr lang="fr-FR" sz="2000" dirty="0"/>
          </a:p>
          <a:p>
            <a:pPr marL="0" indent="0" algn="just">
              <a:buNone/>
            </a:pPr>
            <a:r>
              <a:rPr lang="fr-FR" sz="2000" dirty="0">
                <a:latin typeface="Century Gothic" panose="020B0502020202020204" pitchFamily="34" charset="0"/>
              </a:rPr>
              <a:t>Volet à développer  </a:t>
            </a:r>
          </a:p>
        </p:txBody>
      </p:sp>
    </p:spTree>
    <p:extLst>
      <p:ext uri="{BB962C8B-B14F-4D97-AF65-F5344CB8AC3E}">
        <p14:creationId xmlns:p14="http://schemas.microsoft.com/office/powerpoint/2010/main" val="860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116632"/>
            <a:ext cx="8229600" cy="720080"/>
          </a:xfrm>
        </p:spPr>
        <p:txBody>
          <a:bodyPr>
            <a:normAutofit/>
          </a:bodyPr>
          <a:lstStyle/>
          <a:p>
            <a:r>
              <a:rPr lang="fr-FR" sz="3200" b="1" i="1" dirty="0">
                <a:latin typeface="Century Gothic" panose="020B0502020202020204" pitchFamily="34" charset="0"/>
              </a:rPr>
              <a:t>Outil utilisé  </a:t>
            </a:r>
          </a:p>
        </p:txBody>
      </p:sp>
      <p:sp>
        <p:nvSpPr>
          <p:cNvPr id="3" name="Espace réservé du contenu 2"/>
          <p:cNvSpPr>
            <a:spLocks noGrp="1"/>
          </p:cNvSpPr>
          <p:nvPr>
            <p:ph idx="1"/>
          </p:nvPr>
        </p:nvSpPr>
        <p:spPr>
          <a:xfrm>
            <a:off x="1775520" y="1052736"/>
            <a:ext cx="8712968" cy="5805264"/>
          </a:xfrm>
        </p:spPr>
        <p:txBody>
          <a:bodyPr>
            <a:normAutofit/>
          </a:bodyPr>
          <a:lstStyle/>
          <a:p>
            <a:pPr algn="just"/>
            <a:r>
              <a:rPr lang="fr-FR" sz="2000" b="1" i="1" dirty="0">
                <a:latin typeface="Century Gothic" panose="020B0502020202020204" pitchFamily="34" charset="0"/>
              </a:rPr>
              <a:t>Modalités de recueil</a:t>
            </a:r>
            <a:r>
              <a:rPr lang="fr-FR" sz="2000" dirty="0">
                <a:latin typeface="Century Gothic" panose="020B0502020202020204" pitchFamily="34" charset="0"/>
              </a:rPr>
              <a:t> : </a:t>
            </a:r>
          </a:p>
          <a:p>
            <a:pPr lvl="1" algn="just"/>
            <a:r>
              <a:rPr lang="fr-FR" sz="2000" dirty="0">
                <a:latin typeface="Century Gothic" panose="020B0502020202020204" pitchFamily="34" charset="0"/>
              </a:rPr>
              <a:t>Questionnaire Word : 7 questions et des sous-questions</a:t>
            </a:r>
            <a:endParaRPr lang="fr-FR" sz="2000" dirty="0">
              <a:solidFill>
                <a:srgbClr val="FF0000"/>
              </a:solidFill>
              <a:latin typeface="Century Gothic" panose="020B0502020202020204" pitchFamily="34" charset="0"/>
            </a:endParaRPr>
          </a:p>
          <a:p>
            <a:pPr lvl="1" algn="just"/>
            <a:r>
              <a:rPr lang="fr-FR" sz="2000" dirty="0">
                <a:latin typeface="Century Gothic" panose="020B0502020202020204" pitchFamily="34" charset="0"/>
              </a:rPr>
              <a:t>Réponses ouvertes et fermées et possibilité d’y insérer des commentaires</a:t>
            </a:r>
          </a:p>
          <a:p>
            <a:pPr lvl="1" algn="just"/>
            <a:r>
              <a:rPr lang="fr-FR" sz="2000" dirty="0">
                <a:latin typeface="Century Gothic" panose="020B0502020202020204" pitchFamily="34" charset="0"/>
              </a:rPr>
              <a:t>Complément par un tableau Excel pour la question 3</a:t>
            </a:r>
          </a:p>
          <a:p>
            <a:pPr algn="just"/>
            <a:endParaRPr lang="fr-FR" sz="2000" dirty="0">
              <a:latin typeface="Century Gothic" panose="020B0502020202020204" pitchFamily="34" charset="0"/>
            </a:endParaRPr>
          </a:p>
          <a:p>
            <a:pPr algn="just"/>
            <a:r>
              <a:rPr lang="fr-FR" sz="2000" b="1" i="1" dirty="0">
                <a:latin typeface="Century Gothic" panose="020B0502020202020204" pitchFamily="34" charset="0"/>
              </a:rPr>
              <a:t>Structuration du questionnaire :</a:t>
            </a:r>
          </a:p>
          <a:p>
            <a:pPr lvl="1" algn="just"/>
            <a:r>
              <a:rPr lang="fr-FR" sz="2000" dirty="0">
                <a:latin typeface="Century Gothic" panose="020B0502020202020204" pitchFamily="34" charset="0"/>
              </a:rPr>
              <a:t>les 6 premières concerne le projet lui-même, </a:t>
            </a:r>
          </a:p>
          <a:p>
            <a:pPr lvl="1" algn="just"/>
            <a:r>
              <a:rPr lang="fr-FR" sz="2000" dirty="0">
                <a:latin typeface="Century Gothic" panose="020B0502020202020204" pitchFamily="34" charset="0"/>
              </a:rPr>
              <a:t>La dernière porte sur les éventuels épisodes de tension de l’été </a:t>
            </a:r>
          </a:p>
          <a:p>
            <a:pPr marL="0" indent="0" algn="just">
              <a:buNone/>
            </a:pPr>
            <a:endParaRPr lang="fr-FR" sz="2000" dirty="0">
              <a:latin typeface="Century Gothic" panose="020B0502020202020204" pitchFamily="34" charset="0"/>
            </a:endParaRPr>
          </a:p>
          <a:p>
            <a:pPr marL="342900" lvl="1" indent="-342900" algn="just"/>
            <a:r>
              <a:rPr lang="fr-FR" sz="2000" b="1" i="1" dirty="0">
                <a:latin typeface="Century Gothic" panose="020B0502020202020204" pitchFamily="34" charset="0"/>
              </a:rPr>
              <a:t>Envoi du questionnaire le 26</a:t>
            </a:r>
            <a:r>
              <a:rPr lang="fr-FR" sz="2000" b="1" dirty="0">
                <a:latin typeface="Century Gothic" panose="020B0502020202020204" pitchFamily="34" charset="0"/>
              </a:rPr>
              <a:t>/08</a:t>
            </a:r>
            <a:r>
              <a:rPr lang="fr-FR" sz="2000" dirty="0">
                <a:latin typeface="Century Gothic" panose="020B0502020202020204" pitchFamily="34" charset="0"/>
              </a:rPr>
              <a:t> aux</a:t>
            </a:r>
            <a:r>
              <a:rPr lang="fr-FR" sz="2000" dirty="0">
                <a:solidFill>
                  <a:schemeClr val="tx2"/>
                </a:solidFill>
                <a:latin typeface="Century Gothic" panose="020B0502020202020204" pitchFamily="34" charset="0"/>
              </a:rPr>
              <a:t> </a:t>
            </a:r>
            <a:r>
              <a:rPr lang="fr-FR" sz="2000" dirty="0">
                <a:latin typeface="Century Gothic" panose="020B0502020202020204" pitchFamily="34" charset="0"/>
              </a:rPr>
              <a:t>25 établissements et relances  </a:t>
            </a:r>
          </a:p>
          <a:p>
            <a:pPr algn="just"/>
            <a:endParaRPr lang="fr-FR" sz="2000" dirty="0">
              <a:solidFill>
                <a:srgbClr val="FF0000"/>
              </a:solidFill>
              <a:latin typeface="Century Gothic" panose="020B0502020202020204" pitchFamily="34" charset="0"/>
            </a:endParaRPr>
          </a:p>
          <a:p>
            <a:pPr algn="just"/>
            <a:r>
              <a:rPr lang="fr-FR" sz="2000" b="1" i="1" dirty="0">
                <a:latin typeface="Century Gothic" panose="020B0502020202020204" pitchFamily="34" charset="0"/>
              </a:rPr>
              <a:t>Recueil non arrêté </a:t>
            </a:r>
            <a:r>
              <a:rPr lang="fr-FR" sz="2000" dirty="0">
                <a:latin typeface="Century Gothic" panose="020B0502020202020204" pitchFamily="34" charset="0"/>
              </a:rPr>
              <a:t>: 20 établissements ont répondu à ce jour</a:t>
            </a:r>
          </a:p>
          <a:p>
            <a:pPr marL="0" indent="0" algn="just">
              <a:buNone/>
            </a:pPr>
            <a:endParaRPr lang="fr-FR" sz="2000" dirty="0">
              <a:latin typeface="Century Gothic" panose="020B0502020202020204" pitchFamily="34" charset="0"/>
            </a:endParaRPr>
          </a:p>
          <a:p>
            <a:pPr algn="just"/>
            <a:r>
              <a:rPr lang="fr-FR" sz="2000" b="1" i="1" dirty="0">
                <a:latin typeface="Century Gothic" panose="020B0502020202020204" pitchFamily="34" charset="0"/>
              </a:rPr>
              <a:t>Bilan déclaratif </a:t>
            </a:r>
          </a:p>
          <a:p>
            <a:pPr algn="just"/>
            <a:endParaRPr lang="fr-FR" sz="2000" dirty="0">
              <a:solidFill>
                <a:schemeClr val="tx2"/>
              </a:solidFill>
              <a:latin typeface="Century Gothic" panose="020B0502020202020204" pitchFamily="34" charset="0"/>
            </a:endParaRPr>
          </a:p>
          <a:p>
            <a:pPr algn="just"/>
            <a:endParaRPr lang="fr-FR" dirty="0">
              <a:latin typeface="Century Gothic" panose="020B0502020202020204" pitchFamily="34" charset="0"/>
            </a:endParaRPr>
          </a:p>
          <a:p>
            <a:pPr algn="just"/>
            <a:endParaRPr lang="fr-FR" dirty="0"/>
          </a:p>
        </p:txBody>
      </p:sp>
    </p:spTree>
    <p:extLst>
      <p:ext uri="{BB962C8B-B14F-4D97-AF65-F5344CB8AC3E}">
        <p14:creationId xmlns:p14="http://schemas.microsoft.com/office/powerpoint/2010/main" val="1922755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dirty="0">
                <a:latin typeface="Century Gothic" panose="020B0502020202020204" pitchFamily="34" charset="0"/>
              </a:rPr>
              <a:t>Q6: formation des acteurs et information des personnels </a:t>
            </a:r>
            <a:endParaRPr lang="fr-FR" sz="3200" dirty="0"/>
          </a:p>
        </p:txBody>
      </p:sp>
      <p:graphicFrame>
        <p:nvGraphicFramePr>
          <p:cNvPr id="5" name="Graphique 4"/>
          <p:cNvGraphicFramePr>
            <a:graphicFrameLocks/>
          </p:cNvGraphicFramePr>
          <p:nvPr>
            <p:extLst/>
          </p:nvPr>
        </p:nvGraphicFramePr>
        <p:xfrm>
          <a:off x="2495600" y="1484784"/>
          <a:ext cx="7272808"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7984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908720"/>
          </a:xfrm>
        </p:spPr>
        <p:txBody>
          <a:bodyPr>
            <a:normAutofit/>
          </a:bodyPr>
          <a:lstStyle/>
          <a:p>
            <a:r>
              <a:rPr lang="fr-FR" sz="3200" b="1" i="1" dirty="0">
                <a:latin typeface="Centur gothic"/>
              </a:rPr>
              <a:t>Conclusion de l’enquête </a:t>
            </a:r>
          </a:p>
        </p:txBody>
      </p:sp>
      <p:sp>
        <p:nvSpPr>
          <p:cNvPr id="3" name="Espace réservé du contenu 2"/>
          <p:cNvSpPr>
            <a:spLocks noGrp="1"/>
          </p:cNvSpPr>
          <p:nvPr>
            <p:ph idx="1"/>
          </p:nvPr>
        </p:nvSpPr>
        <p:spPr>
          <a:xfrm>
            <a:off x="1631504" y="1052736"/>
            <a:ext cx="8784976" cy="5805264"/>
          </a:xfrm>
        </p:spPr>
        <p:txBody>
          <a:bodyPr>
            <a:normAutofit/>
          </a:bodyPr>
          <a:lstStyle/>
          <a:p>
            <a:pPr algn="just"/>
            <a:r>
              <a:rPr lang="fr-FR" sz="2000" b="1" i="1" dirty="0">
                <a:latin typeface="Century Gothic" panose="020B0502020202020204" pitchFamily="34" charset="0"/>
              </a:rPr>
              <a:t>Mobilisation importante </a:t>
            </a:r>
            <a:r>
              <a:rPr lang="fr-FR" sz="2000" dirty="0">
                <a:latin typeface="Century Gothic" panose="020B0502020202020204" pitchFamily="34" charset="0"/>
              </a:rPr>
              <a:t>des établissements </a:t>
            </a:r>
            <a:r>
              <a:rPr lang="fr-FR" sz="2000" b="1" dirty="0">
                <a:latin typeface="Century Gothic" panose="020B0502020202020204" pitchFamily="34" charset="0"/>
              </a:rPr>
              <a:t>ayant répondu </a:t>
            </a:r>
            <a:r>
              <a:rPr lang="fr-FR" sz="2000" dirty="0">
                <a:latin typeface="Century Gothic" panose="020B0502020202020204" pitchFamily="34" charset="0"/>
              </a:rPr>
              <a:t>pour ce sujet. Courant 2017, l’ensemble de ces établissements auront des dispositifs formalisés, pour la plupart en lien avec le  travail régional.</a:t>
            </a:r>
          </a:p>
          <a:p>
            <a:pPr marL="0" indent="0" algn="just">
              <a:buNone/>
            </a:pPr>
            <a:endParaRPr lang="fr-FR" sz="2000" dirty="0">
              <a:latin typeface="Century Gothic" panose="020B0502020202020204" pitchFamily="34" charset="0"/>
            </a:endParaRPr>
          </a:p>
          <a:p>
            <a:pPr algn="just"/>
            <a:r>
              <a:rPr lang="fr-FR" sz="2000" dirty="0">
                <a:latin typeface="Century Gothic" panose="020B0502020202020204" pitchFamily="34" charset="0"/>
              </a:rPr>
              <a:t>Dans les commentaires, on voit que la réflexion sur le plan d’établissement amène à voir au-delà :</a:t>
            </a:r>
          </a:p>
          <a:p>
            <a:pPr lvl="1" algn="just"/>
            <a:r>
              <a:rPr lang="fr-FR" sz="2000" b="1" i="1" dirty="0">
                <a:latin typeface="Century Gothic" panose="020B0502020202020204" pitchFamily="34" charset="0"/>
              </a:rPr>
              <a:t>coopérations dans le territoire </a:t>
            </a:r>
            <a:r>
              <a:rPr lang="fr-FR" sz="2000" dirty="0">
                <a:latin typeface="Century Gothic" panose="020B0502020202020204" pitchFamily="34" charset="0"/>
              </a:rPr>
              <a:t>formalisées dans le plan d’établissement,  esquisse des futurs dispositifs territoriaux </a:t>
            </a:r>
          </a:p>
          <a:p>
            <a:pPr lvl="1" algn="just"/>
            <a:r>
              <a:rPr lang="fr-FR" sz="2000" b="1" i="1" dirty="0">
                <a:latin typeface="Century Gothic" panose="020B0502020202020204" pitchFamily="34" charset="0"/>
              </a:rPr>
              <a:t>nécessité ressentie d’une coordination territoriale et régionale des fermetures de lits estivale </a:t>
            </a:r>
            <a:endParaRPr lang="fr-FR" sz="2000" dirty="0">
              <a:latin typeface="Century Gothic" panose="020B0502020202020204" pitchFamily="34" charset="0"/>
            </a:endParaRPr>
          </a:p>
          <a:p>
            <a:pPr marL="0" indent="0" algn="just">
              <a:buNone/>
            </a:pPr>
            <a:endParaRPr lang="fr-FR" sz="2000" dirty="0">
              <a:latin typeface="Century Gothic" panose="020B0502020202020204" pitchFamily="34" charset="0"/>
            </a:endParaRPr>
          </a:p>
          <a:p>
            <a:pPr marL="342900" lvl="1" indent="-342900" algn="just"/>
            <a:r>
              <a:rPr lang="fr-FR" sz="2000" dirty="0">
                <a:latin typeface="Century Gothic" panose="020B0502020202020204" pitchFamily="34" charset="0"/>
              </a:rPr>
              <a:t>La </a:t>
            </a:r>
            <a:r>
              <a:rPr lang="fr-FR" sz="2000" b="1" i="1" dirty="0">
                <a:latin typeface="Century Gothic" panose="020B0502020202020204" pitchFamily="34" charset="0"/>
              </a:rPr>
              <a:t>tension traitée le plus complètement est la carence de li</a:t>
            </a:r>
            <a:r>
              <a:rPr lang="fr-FR" sz="2000" dirty="0">
                <a:latin typeface="Century Gothic" panose="020B0502020202020204" pitchFamily="34" charset="0"/>
              </a:rPr>
              <a:t>ts </a:t>
            </a:r>
            <a:r>
              <a:rPr lang="fr-FR" sz="2000" b="1" i="1" dirty="0">
                <a:latin typeface="Century Gothic" panose="020B0502020202020204" pitchFamily="34" charset="0"/>
              </a:rPr>
              <a:t>d’aval</a:t>
            </a:r>
            <a:r>
              <a:rPr lang="fr-FR" sz="2000" dirty="0">
                <a:latin typeface="Century Gothic" panose="020B0502020202020204" pitchFamily="34" charset="0"/>
              </a:rPr>
              <a:t> (la prééminence des personnels administratifs dans les groupes de travail interne peut expliquer cette tendance), et l’ouverture de lits  est peu accompagnée de renfort de personnel </a:t>
            </a:r>
            <a:endParaRPr lang="fr-FR" sz="2000" dirty="0">
              <a:solidFill>
                <a:schemeClr val="accent1"/>
              </a:solidFill>
              <a:latin typeface="Century Gothic" panose="020B0502020202020204" pitchFamily="34" charset="0"/>
            </a:endParaRPr>
          </a:p>
          <a:p>
            <a:pPr algn="just"/>
            <a:endParaRPr lang="fr-FR" sz="2000" dirty="0">
              <a:latin typeface="Century Gothic" panose="020B0502020202020204" pitchFamily="34" charset="0"/>
            </a:endParaRPr>
          </a:p>
          <a:p>
            <a:pPr marL="457200" lvl="1" indent="0" algn="just">
              <a:buNone/>
            </a:pPr>
            <a:endParaRPr lang="fr-FR" sz="1600" b="1" i="1" dirty="0">
              <a:latin typeface="Century Gothic" panose="020B0502020202020204" pitchFamily="34" charset="0"/>
            </a:endParaRPr>
          </a:p>
        </p:txBody>
      </p:sp>
    </p:spTree>
    <p:extLst>
      <p:ext uri="{BB962C8B-B14F-4D97-AF65-F5344CB8AC3E}">
        <p14:creationId xmlns:p14="http://schemas.microsoft.com/office/powerpoint/2010/main" val="934531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1417638"/>
          </a:xfrm>
        </p:spPr>
        <p:txBody>
          <a:bodyPr>
            <a:normAutofit/>
          </a:bodyPr>
          <a:lstStyle/>
          <a:p>
            <a:r>
              <a:rPr lang="fr-FR" sz="3200" b="1" i="1" dirty="0">
                <a:latin typeface="Centur gothic"/>
              </a:rPr>
              <a:t>Conclusion de l’enquête : points à travailler</a:t>
            </a:r>
            <a:endParaRPr lang="fr-FR" sz="3200" dirty="0"/>
          </a:p>
        </p:txBody>
      </p:sp>
      <p:sp>
        <p:nvSpPr>
          <p:cNvPr id="3" name="Espace réservé du contenu 2"/>
          <p:cNvSpPr>
            <a:spLocks noGrp="1"/>
          </p:cNvSpPr>
          <p:nvPr>
            <p:ph idx="1"/>
          </p:nvPr>
        </p:nvSpPr>
        <p:spPr>
          <a:xfrm>
            <a:off x="1981200" y="1196752"/>
            <a:ext cx="8507288" cy="5661248"/>
          </a:xfrm>
        </p:spPr>
        <p:txBody>
          <a:bodyPr>
            <a:normAutofit lnSpcReduction="10000"/>
          </a:bodyPr>
          <a:lstStyle/>
          <a:p>
            <a:pPr marL="0" indent="0">
              <a:buNone/>
            </a:pPr>
            <a:endParaRPr lang="fr-FR" sz="2000" b="1" i="1" dirty="0">
              <a:latin typeface="Centur gothic"/>
            </a:endParaRPr>
          </a:p>
          <a:p>
            <a:r>
              <a:rPr lang="fr-FR" sz="2000" b="1" i="1" dirty="0">
                <a:latin typeface="Centur gothic"/>
              </a:rPr>
              <a:t>La déclaration des états de tension à l’ARS n’est pas validée par tous:</a:t>
            </a:r>
            <a:r>
              <a:rPr lang="fr-FR" sz="2000" dirty="0">
                <a:latin typeface="Centur gothic"/>
              </a:rPr>
              <a:t> culture HET à promouvoir++ </a:t>
            </a:r>
          </a:p>
          <a:p>
            <a:endParaRPr lang="fr-FR" sz="2000" dirty="0">
              <a:latin typeface="Centur gothic"/>
            </a:endParaRPr>
          </a:p>
          <a:p>
            <a:r>
              <a:rPr lang="fr-FR" sz="2000" b="1" i="1" dirty="0">
                <a:latin typeface="Centur gothic"/>
              </a:rPr>
              <a:t>La traçabilité n’est pas toujours complètement formalisée </a:t>
            </a:r>
          </a:p>
          <a:p>
            <a:pPr marL="0" indent="0">
              <a:buNone/>
            </a:pPr>
            <a:endParaRPr lang="fr-FR" sz="2000" b="1" i="1" dirty="0">
              <a:latin typeface="Centur gothic"/>
            </a:endParaRPr>
          </a:p>
          <a:p>
            <a:r>
              <a:rPr lang="fr-FR" sz="2000" b="1" i="1" dirty="0">
                <a:latin typeface="Centur gothic"/>
              </a:rPr>
              <a:t>La culture REX  </a:t>
            </a:r>
            <a:r>
              <a:rPr lang="fr-FR" sz="2000" dirty="0">
                <a:latin typeface="Centur gothic"/>
              </a:rPr>
              <a:t>est encore perfectible  </a:t>
            </a:r>
          </a:p>
          <a:p>
            <a:pPr marL="0" indent="0">
              <a:buNone/>
            </a:pPr>
            <a:endParaRPr lang="fr-FR" sz="2000" b="1" i="1" dirty="0">
              <a:latin typeface="Centur gothic"/>
            </a:endParaRPr>
          </a:p>
          <a:p>
            <a:r>
              <a:rPr lang="fr-FR" sz="2000" b="1" i="1" dirty="0">
                <a:latin typeface="Century Gothic" panose="020B0502020202020204" pitchFamily="34" charset="0"/>
              </a:rPr>
              <a:t>Volet  formation et sensibilisation</a:t>
            </a:r>
            <a:r>
              <a:rPr lang="fr-FR" sz="2000" dirty="0">
                <a:latin typeface="Century Gothic" panose="020B0502020202020204" pitchFamily="34" charset="0"/>
              </a:rPr>
              <a:t> à développer en interne au sein des établissements </a:t>
            </a:r>
          </a:p>
          <a:p>
            <a:endParaRPr lang="fr-FR" sz="2000" b="1" i="1" dirty="0">
              <a:latin typeface="Centur gothic"/>
            </a:endParaRPr>
          </a:p>
          <a:p>
            <a:r>
              <a:rPr lang="fr-FR" sz="2000" b="1" i="1" dirty="0">
                <a:latin typeface="Centur gothic"/>
              </a:rPr>
              <a:t>Importance d’impliquer les services d’aval </a:t>
            </a:r>
            <a:r>
              <a:rPr lang="fr-FR" sz="2000" dirty="0">
                <a:latin typeface="Centur gothic"/>
              </a:rPr>
              <a:t>,condition indispensable à la cohérence et  l’efficience d’un plan HET, </a:t>
            </a:r>
            <a:r>
              <a:rPr lang="fr-FR" sz="2000" b="1" i="1" dirty="0">
                <a:latin typeface="Centur gothic"/>
              </a:rPr>
              <a:t>et les médecins et d’avoir des groupes « larges »</a:t>
            </a:r>
          </a:p>
          <a:p>
            <a:endParaRPr lang="fr-FR" sz="2000" b="1" i="1" dirty="0">
              <a:latin typeface="Centur gothic"/>
            </a:endParaRPr>
          </a:p>
          <a:p>
            <a:r>
              <a:rPr lang="fr-FR" sz="2000" b="1" i="1" dirty="0">
                <a:latin typeface="Centur gothic"/>
              </a:rPr>
              <a:t>Elargir le propos au-delà de la gestion des lits  </a:t>
            </a:r>
          </a:p>
        </p:txBody>
      </p:sp>
    </p:spTree>
    <p:extLst>
      <p:ext uri="{BB962C8B-B14F-4D97-AF65-F5344CB8AC3E}">
        <p14:creationId xmlns:p14="http://schemas.microsoft.com/office/powerpoint/2010/main" val="33811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dirty="0">
                <a:latin typeface="Century Gothic" panose="020B0502020202020204" pitchFamily="34" charset="0"/>
              </a:rPr>
              <a:t>Perspectives</a:t>
            </a:r>
            <a:r>
              <a:rPr lang="fr-FR" sz="3600" b="1" i="1" dirty="0">
                <a:latin typeface="Century Gothic" panose="020B0502020202020204" pitchFamily="34" charset="0"/>
              </a:rPr>
              <a:t> d’avenir</a:t>
            </a:r>
          </a:p>
        </p:txBody>
      </p:sp>
      <p:sp>
        <p:nvSpPr>
          <p:cNvPr id="3" name="Espace réservé du contenu 2"/>
          <p:cNvSpPr>
            <a:spLocks noGrp="1"/>
          </p:cNvSpPr>
          <p:nvPr>
            <p:ph idx="1"/>
          </p:nvPr>
        </p:nvSpPr>
        <p:spPr>
          <a:xfrm>
            <a:off x="1703512" y="1600201"/>
            <a:ext cx="8784976" cy="4525963"/>
          </a:xfrm>
        </p:spPr>
        <p:txBody>
          <a:bodyPr/>
          <a:lstStyle/>
          <a:p>
            <a:pPr algn="just"/>
            <a:r>
              <a:rPr lang="fr-FR" sz="2400" b="1" i="1" dirty="0">
                <a:latin typeface="Century Gothic" panose="020B0502020202020204" pitchFamily="34" charset="0"/>
              </a:rPr>
              <a:t>Mise en place des indicateurs de tension journaliers par l’ORU </a:t>
            </a:r>
          </a:p>
          <a:p>
            <a:pPr marL="0" indent="0" algn="just">
              <a:buNone/>
            </a:pPr>
            <a:endParaRPr lang="fr-FR" sz="2400" b="1" i="1" dirty="0">
              <a:latin typeface="Century Gothic" panose="020B0502020202020204" pitchFamily="34" charset="0"/>
            </a:endParaRPr>
          </a:p>
          <a:p>
            <a:pPr algn="just"/>
            <a:r>
              <a:rPr lang="fr-FR" sz="2400" b="1" i="1" dirty="0">
                <a:latin typeface="Century Gothic" panose="020B0502020202020204" pitchFamily="34" charset="0"/>
              </a:rPr>
              <a:t>Diffusion de la culture « HET », </a:t>
            </a:r>
            <a:r>
              <a:rPr lang="fr-FR" sz="2000" dirty="0">
                <a:latin typeface="Century Gothic" panose="020B0502020202020204" pitchFamily="34" charset="0"/>
              </a:rPr>
              <a:t>aux urgences, dans les services d’aval, dans les directions </a:t>
            </a:r>
          </a:p>
          <a:p>
            <a:pPr marL="0" indent="0" algn="just">
              <a:buNone/>
            </a:pPr>
            <a:endParaRPr lang="fr-FR" sz="2000" dirty="0">
              <a:latin typeface="Century Gothic" panose="020B0502020202020204" pitchFamily="34" charset="0"/>
            </a:endParaRPr>
          </a:p>
          <a:p>
            <a:pPr algn="just"/>
            <a:r>
              <a:rPr lang="fr-FR" sz="2400" b="1" i="1" dirty="0">
                <a:latin typeface="Century Gothic" panose="020B0502020202020204" pitchFamily="34" charset="0"/>
              </a:rPr>
              <a:t>L’implication renforcée des médecins (urgentistes et des services) dans la démarche </a:t>
            </a:r>
            <a:r>
              <a:rPr lang="fr-FR" sz="2000" dirty="0">
                <a:latin typeface="Century Gothic" panose="020B0502020202020204" pitchFamily="34" charset="0"/>
              </a:rPr>
              <a:t>permettrait de mieux mettre en relief l’activité aux urgences et les actions à développer et ne pas limiter la notion de tension à un problème de gestion des lits  </a:t>
            </a:r>
          </a:p>
          <a:p>
            <a:endParaRPr lang="fr-FR" dirty="0"/>
          </a:p>
        </p:txBody>
      </p:sp>
    </p:spTree>
    <p:extLst>
      <p:ext uri="{BB962C8B-B14F-4D97-AF65-F5344CB8AC3E}">
        <p14:creationId xmlns:p14="http://schemas.microsoft.com/office/powerpoint/2010/main" val="283101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9"/>
            <a:ext cx="8229600" cy="782365"/>
          </a:xfrm>
        </p:spPr>
        <p:txBody>
          <a:bodyPr>
            <a:noAutofit/>
          </a:bodyPr>
          <a:lstStyle/>
          <a:p>
            <a:r>
              <a:rPr lang="fr-FR" sz="3200" b="1" i="1" dirty="0">
                <a:latin typeface="Century Gothic" panose="020B0502020202020204" pitchFamily="34" charset="0"/>
              </a:rPr>
              <a:t>Résultats</a:t>
            </a:r>
            <a:r>
              <a:rPr lang="fr-FR" sz="3600" dirty="0">
                <a:latin typeface="Georgia" panose="02040502050405020303" pitchFamily="18" charset="0"/>
              </a:rPr>
              <a:t> </a:t>
            </a:r>
          </a:p>
        </p:txBody>
      </p:sp>
      <p:sp>
        <p:nvSpPr>
          <p:cNvPr id="5" name="Espace réservé du contenu 4"/>
          <p:cNvSpPr>
            <a:spLocks noGrp="1"/>
          </p:cNvSpPr>
          <p:nvPr>
            <p:ph idx="1"/>
          </p:nvPr>
        </p:nvSpPr>
        <p:spPr>
          <a:xfrm flipV="1">
            <a:off x="1847528" y="1268761"/>
            <a:ext cx="8568952" cy="46149"/>
          </a:xfrm>
        </p:spPr>
        <p:txBody>
          <a:bodyPr>
            <a:normAutofit fontScale="25000" lnSpcReduction="20000"/>
          </a:bodyPr>
          <a:lstStyle/>
          <a:p>
            <a:pPr marL="0" indent="0">
              <a:buNone/>
            </a:pPr>
            <a:endParaRPr lang="fr-FR" sz="2000" dirty="0">
              <a:latin typeface="Century Gothic" panose="020B0502020202020204" pitchFamily="34" charset="0"/>
            </a:endParaRPr>
          </a:p>
          <a:p>
            <a:pPr marL="0" indent="0">
              <a:buNone/>
            </a:pPr>
            <a:endParaRPr lang="fr-FR" sz="2400" b="1" i="1" dirty="0"/>
          </a:p>
          <a:p>
            <a:endParaRPr lang="fr-FR" dirty="0"/>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1484784"/>
            <a:ext cx="828092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94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268761"/>
            <a:ext cx="8229600" cy="5589239"/>
          </a:xfrm>
        </p:spPr>
        <p:txBody>
          <a:bodyPr>
            <a:normAutofit/>
          </a:bodyPr>
          <a:lstStyle/>
          <a:p>
            <a:pPr marL="0" indent="0" algn="ctr">
              <a:buNone/>
            </a:pPr>
            <a:endParaRPr lang="fr-FR" sz="2000" dirty="0">
              <a:latin typeface="Century Gothic" panose="020B0502020202020204" pitchFamily="34" charset="0"/>
            </a:endParaRPr>
          </a:p>
          <a:p>
            <a:pPr marL="0" indent="0" algn="ctr">
              <a:buNone/>
            </a:pPr>
            <a:endParaRPr lang="fr-FR" dirty="0"/>
          </a:p>
        </p:txBody>
      </p:sp>
      <p:sp>
        <p:nvSpPr>
          <p:cNvPr id="8" name="Titre 1"/>
          <p:cNvSpPr txBox="1">
            <a:spLocks/>
          </p:cNvSpPr>
          <p:nvPr/>
        </p:nvSpPr>
        <p:spPr>
          <a:xfrm>
            <a:off x="1981200" y="116633"/>
            <a:ext cx="8229600" cy="7920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i="1" dirty="0">
                <a:latin typeface="Century Gothic" panose="020B0502020202020204" pitchFamily="34" charset="0"/>
              </a:rPr>
              <a:t> Q1 : groupe de travail établissement  </a:t>
            </a:r>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664" y="1030067"/>
            <a:ext cx="5832648" cy="458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2927648" y="5946740"/>
            <a:ext cx="6192688" cy="369332"/>
          </a:xfrm>
          <a:prstGeom prst="rect">
            <a:avLst/>
          </a:prstGeom>
          <a:noFill/>
        </p:spPr>
        <p:txBody>
          <a:bodyPr wrap="square" rtlCol="0">
            <a:spAutoFit/>
          </a:bodyPr>
          <a:lstStyle/>
          <a:p>
            <a:pPr algn="ctr"/>
            <a:r>
              <a:rPr lang="fr-FR" dirty="0">
                <a:latin typeface="Century Gothic" panose="020B0502020202020204" pitchFamily="34" charset="0"/>
              </a:rPr>
              <a:t>Un groupe en cours de constitution dans les 4 « NON » </a:t>
            </a:r>
          </a:p>
        </p:txBody>
      </p:sp>
    </p:spTree>
    <p:extLst>
      <p:ext uri="{BB962C8B-B14F-4D97-AF65-F5344CB8AC3E}">
        <p14:creationId xmlns:p14="http://schemas.microsoft.com/office/powerpoint/2010/main" val="351780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1504" y="116632"/>
            <a:ext cx="8784976" cy="1080120"/>
          </a:xfrm>
        </p:spPr>
        <p:txBody>
          <a:bodyPr>
            <a:normAutofit/>
          </a:bodyPr>
          <a:lstStyle/>
          <a:p>
            <a:r>
              <a:rPr lang="fr-FR" sz="3200" b="1" i="1" dirty="0">
                <a:latin typeface="Century Gothic" panose="020B0502020202020204" pitchFamily="34" charset="0"/>
              </a:rPr>
              <a:t>Q 1: composition du groupe établissement</a:t>
            </a:r>
            <a:br>
              <a:rPr lang="fr-FR" sz="3200" b="1" i="1" dirty="0">
                <a:latin typeface="Century Gothic" panose="020B0502020202020204" pitchFamily="34" charset="0"/>
              </a:rPr>
            </a:br>
            <a:r>
              <a:rPr lang="fr-FR" sz="2400" i="1" dirty="0">
                <a:latin typeface="Century Gothic" panose="020B0502020202020204" pitchFamily="34" charset="0"/>
              </a:rPr>
              <a:t>(16 réponses)  </a:t>
            </a:r>
          </a:p>
        </p:txBody>
      </p:sp>
      <p:sp>
        <p:nvSpPr>
          <p:cNvPr id="4" name="ZoneTexte 3"/>
          <p:cNvSpPr txBox="1"/>
          <p:nvPr/>
        </p:nvSpPr>
        <p:spPr>
          <a:xfrm>
            <a:off x="3302496" y="5657672"/>
            <a:ext cx="6696744" cy="1200329"/>
          </a:xfrm>
          <a:prstGeom prst="rect">
            <a:avLst/>
          </a:prstGeom>
          <a:noFill/>
        </p:spPr>
        <p:txBody>
          <a:bodyPr wrap="square" rtlCol="0">
            <a:spAutoFit/>
          </a:bodyPr>
          <a:lstStyle/>
          <a:p>
            <a:r>
              <a:rPr lang="fr-FR" dirty="0"/>
              <a:t>Médecins  aval:  - identifiés comme tels dans 4 cas ,</a:t>
            </a:r>
          </a:p>
          <a:p>
            <a:r>
              <a:rPr lang="fr-FR" dirty="0"/>
              <a:t>                             - PCME ou VPCME: dans 7 cas </a:t>
            </a:r>
          </a:p>
          <a:p>
            <a:r>
              <a:rPr lang="fr-FR" dirty="0"/>
              <a:t>                             - PCASNP: dans 1 cas </a:t>
            </a:r>
          </a:p>
          <a:p>
            <a:r>
              <a:rPr lang="fr-FR" dirty="0"/>
              <a:t>Cadres aval: pour la plupart cadres sup de pôle </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585" y="1340768"/>
            <a:ext cx="7632848" cy="43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6790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850106"/>
          </a:xfrm>
        </p:spPr>
        <p:txBody>
          <a:bodyPr>
            <a:noAutofit/>
          </a:bodyPr>
          <a:lstStyle/>
          <a:p>
            <a:r>
              <a:rPr lang="fr-FR" sz="3200" b="1" i="1" dirty="0">
                <a:latin typeface="Century Gothic" panose="020B0502020202020204" pitchFamily="34" charset="0"/>
              </a:rPr>
              <a:t>Q 1: composition-commentaires (masquée )  </a:t>
            </a:r>
          </a:p>
        </p:txBody>
      </p:sp>
      <p:sp>
        <p:nvSpPr>
          <p:cNvPr id="3" name="Espace réservé du contenu 2"/>
          <p:cNvSpPr>
            <a:spLocks noGrp="1"/>
          </p:cNvSpPr>
          <p:nvPr>
            <p:ph idx="1"/>
          </p:nvPr>
        </p:nvSpPr>
        <p:spPr>
          <a:xfrm>
            <a:off x="1981200" y="1268760"/>
            <a:ext cx="8229600" cy="5328592"/>
          </a:xfrm>
        </p:spPr>
        <p:txBody>
          <a:bodyPr>
            <a:normAutofit/>
          </a:bodyPr>
          <a:lstStyle/>
          <a:p>
            <a:pPr marL="0" indent="0" algn="just">
              <a:buNone/>
            </a:pPr>
            <a:r>
              <a:rPr lang="fr-FR" sz="2000" dirty="0">
                <a:latin typeface="Century Gothic" panose="020B0502020202020204" pitchFamily="34" charset="0"/>
              </a:rPr>
              <a:t>Compositions très diverses :</a:t>
            </a:r>
          </a:p>
          <a:p>
            <a:pPr marL="0" indent="0" algn="just">
              <a:buNone/>
            </a:pPr>
            <a:endParaRPr lang="fr-FR" sz="2000" dirty="0">
              <a:latin typeface="Century Gothic" panose="020B0502020202020204" pitchFamily="34" charset="0"/>
            </a:endParaRPr>
          </a:p>
          <a:p>
            <a:pPr algn="just"/>
            <a:r>
              <a:rPr lang="fr-FR" sz="2000" u="sng" dirty="0">
                <a:latin typeface="Century Gothic" panose="020B0502020202020204" pitchFamily="34" charset="0"/>
              </a:rPr>
              <a:t>Taille</a:t>
            </a:r>
            <a:r>
              <a:rPr lang="fr-FR" sz="2000" dirty="0">
                <a:latin typeface="Century Gothic" panose="020B0502020202020204" pitchFamily="34" charset="0"/>
              </a:rPr>
              <a:t> : de 4 à une vingtaine de personnes et sans rapport avec la taille de l’établissement.</a:t>
            </a:r>
          </a:p>
          <a:p>
            <a:pPr algn="just"/>
            <a:endParaRPr lang="fr-FR" sz="2000" dirty="0">
              <a:latin typeface="Century Gothic" panose="020B0502020202020204" pitchFamily="34" charset="0"/>
            </a:endParaRPr>
          </a:p>
          <a:p>
            <a:pPr algn="just"/>
            <a:r>
              <a:rPr lang="fr-FR" sz="2000" u="sng" dirty="0">
                <a:latin typeface="Century Gothic" panose="020B0502020202020204" pitchFamily="34" charset="0"/>
              </a:rPr>
              <a:t>Fonctions des participants</a:t>
            </a:r>
            <a:r>
              <a:rPr lang="fr-FR" sz="2000" dirty="0">
                <a:latin typeface="Century Gothic" panose="020B0502020202020204" pitchFamily="34" charset="0"/>
              </a:rPr>
              <a:t>:</a:t>
            </a:r>
          </a:p>
          <a:p>
            <a:pPr lvl="1" algn="just">
              <a:buFont typeface="Wingdings" panose="05000000000000000000" pitchFamily="2" charset="2"/>
              <a:buChar char="Ø"/>
            </a:pPr>
            <a:r>
              <a:rPr lang="fr-FR" sz="2000" dirty="0">
                <a:latin typeface="Century Gothic" panose="020B0502020202020204" pitchFamily="34" charset="0"/>
              </a:rPr>
              <a:t>Médecins: - urgence oui (sauf 1) </a:t>
            </a:r>
          </a:p>
          <a:p>
            <a:pPr marL="400050" lvl="1" indent="0" algn="just">
              <a:buNone/>
            </a:pPr>
            <a:r>
              <a:rPr lang="fr-FR" sz="2000" dirty="0">
                <a:latin typeface="Century Gothic" panose="020B0502020202020204" pitchFamily="34" charset="0"/>
              </a:rPr>
              <a:t>                        - aval : souvent 1 seul PCME ou représentant </a:t>
            </a:r>
          </a:p>
          <a:p>
            <a:pPr lvl="1" indent="-342900" algn="just">
              <a:buFont typeface="Wingdings" panose="05000000000000000000" pitchFamily="2" charset="2"/>
              <a:buChar char="Ø"/>
            </a:pPr>
            <a:endParaRPr lang="fr-FR" sz="2000" dirty="0">
              <a:latin typeface="Century Gothic" panose="020B0502020202020204" pitchFamily="34" charset="0"/>
            </a:endParaRPr>
          </a:p>
          <a:p>
            <a:pPr lvl="1" algn="just">
              <a:buFont typeface="Wingdings" panose="05000000000000000000" pitchFamily="2" charset="2"/>
              <a:buChar char="Ø"/>
            </a:pPr>
            <a:r>
              <a:rPr lang="fr-FR" sz="2000" dirty="0">
                <a:latin typeface="Century Gothic" panose="020B0502020202020204" pitchFamily="34" charset="0"/>
              </a:rPr>
              <a:t>Cadres: - urgence : tous </a:t>
            </a:r>
          </a:p>
          <a:p>
            <a:pPr marL="457200" lvl="1" indent="0" algn="just">
              <a:buNone/>
            </a:pPr>
            <a:r>
              <a:rPr lang="fr-FR" sz="2000" dirty="0">
                <a:latin typeface="Century Gothic" panose="020B0502020202020204" pitchFamily="34" charset="0"/>
              </a:rPr>
              <a:t>                   - aval: dans moins de la moitié des cas (par délégation des pôle), mais souvent plusieurs dans les groupe </a:t>
            </a:r>
          </a:p>
          <a:p>
            <a:pPr marL="400050" lvl="1" indent="0" algn="just">
              <a:buNone/>
            </a:pPr>
            <a:endParaRPr lang="fr-FR" sz="2000" dirty="0">
              <a:latin typeface="Century Gothic" panose="020B0502020202020204" pitchFamily="34" charset="0"/>
            </a:endParaRPr>
          </a:p>
          <a:p>
            <a:pPr marL="0" indent="0" algn="just">
              <a:buNone/>
            </a:pPr>
            <a:r>
              <a:rPr lang="fr-FR" sz="2000" b="1" dirty="0">
                <a:latin typeface="Century Gothic" panose="020B0502020202020204" pitchFamily="34" charset="0"/>
              </a:rPr>
              <a:t>Au total </a:t>
            </a:r>
            <a:r>
              <a:rPr lang="fr-FR" sz="2000" dirty="0">
                <a:latin typeface="Century Gothic" panose="020B0502020202020204" pitchFamily="34" charset="0"/>
              </a:rPr>
              <a:t>: Prééminence de personnel administratif et d’encadrement, et moindre représentativité médicale.</a:t>
            </a:r>
          </a:p>
        </p:txBody>
      </p:sp>
    </p:spTree>
    <p:extLst>
      <p:ext uri="{BB962C8B-B14F-4D97-AF65-F5344CB8AC3E}">
        <p14:creationId xmlns:p14="http://schemas.microsoft.com/office/powerpoint/2010/main" val="296043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1504" y="116632"/>
            <a:ext cx="8784976" cy="1080120"/>
          </a:xfrm>
        </p:spPr>
        <p:txBody>
          <a:bodyPr>
            <a:normAutofit/>
          </a:bodyPr>
          <a:lstStyle/>
          <a:p>
            <a:r>
              <a:rPr lang="fr-FR" sz="3200" b="1" i="1" dirty="0">
                <a:latin typeface="Century Gothic" panose="020B0502020202020204" pitchFamily="34" charset="0"/>
              </a:rPr>
              <a:t>Q 1: composition du groupe établissement</a:t>
            </a:r>
            <a:br>
              <a:rPr lang="fr-FR" sz="3200" b="1" i="1" dirty="0">
                <a:latin typeface="Century Gothic" panose="020B0502020202020204" pitchFamily="34" charset="0"/>
              </a:rPr>
            </a:br>
            <a:r>
              <a:rPr lang="fr-FR" sz="2400" i="1" dirty="0">
                <a:latin typeface="Century Gothic" panose="020B0502020202020204" pitchFamily="34" charset="0"/>
              </a:rPr>
              <a:t>(16 réponses)  </a:t>
            </a:r>
          </a:p>
        </p:txBody>
      </p:sp>
      <p:sp>
        <p:nvSpPr>
          <p:cNvPr id="4" name="ZoneTexte 3"/>
          <p:cNvSpPr txBox="1"/>
          <p:nvPr/>
        </p:nvSpPr>
        <p:spPr>
          <a:xfrm>
            <a:off x="3302496" y="5657672"/>
            <a:ext cx="6696744" cy="1200329"/>
          </a:xfrm>
          <a:prstGeom prst="rect">
            <a:avLst/>
          </a:prstGeom>
          <a:noFill/>
        </p:spPr>
        <p:txBody>
          <a:bodyPr wrap="square" rtlCol="0">
            <a:spAutoFit/>
          </a:bodyPr>
          <a:lstStyle/>
          <a:p>
            <a:r>
              <a:rPr lang="fr-FR" dirty="0"/>
              <a:t>Médecins  aval:  - identifiés comme tels dans 4 cas ,</a:t>
            </a:r>
          </a:p>
          <a:p>
            <a:r>
              <a:rPr lang="fr-FR" dirty="0"/>
              <a:t>                             - PCME ou VPCME: dans 7 cas </a:t>
            </a:r>
          </a:p>
          <a:p>
            <a:r>
              <a:rPr lang="fr-FR" dirty="0"/>
              <a:t>                             - PCASNP: dans 1 cas </a:t>
            </a:r>
          </a:p>
          <a:p>
            <a:r>
              <a:rPr lang="fr-FR" dirty="0"/>
              <a:t>Cadres aval: pour la plupart cadres sup de pôle </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585" y="1340768"/>
            <a:ext cx="7632848" cy="43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828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332656"/>
            <a:ext cx="8229600" cy="1080120"/>
          </a:xfrm>
        </p:spPr>
        <p:txBody>
          <a:bodyPr>
            <a:normAutofit fontScale="90000"/>
          </a:bodyPr>
          <a:lstStyle/>
          <a:p>
            <a:br>
              <a:rPr lang="fr-FR" sz="3600" b="1" i="1" dirty="0">
                <a:latin typeface="Century Gothic" panose="020B0502020202020204" pitchFamily="34" charset="0"/>
              </a:rPr>
            </a:br>
            <a:r>
              <a:rPr lang="fr-FR" sz="3600" b="1" i="1" dirty="0">
                <a:latin typeface="Century Gothic" panose="020B0502020202020204" pitchFamily="34" charset="0"/>
              </a:rPr>
              <a:t>Q 2: état d’avancement des travaux dans l’ établissement </a:t>
            </a:r>
            <a:br>
              <a:rPr lang="fr-FR" sz="3600" b="1" i="1" dirty="0">
                <a:latin typeface="Century Gothic" panose="020B0502020202020204" pitchFamily="34" charset="0"/>
              </a:rPr>
            </a:br>
            <a:r>
              <a:rPr lang="fr-FR" sz="2700" i="1" dirty="0">
                <a:latin typeface="Century Gothic" panose="020B0502020202020204" pitchFamily="34" charset="0"/>
              </a:rPr>
              <a:t>(</a:t>
            </a:r>
            <a:r>
              <a:rPr lang="fr-FR" sz="2400" i="1" dirty="0">
                <a:latin typeface="Century Gothic" panose="020B0502020202020204" pitchFamily="34" charset="0"/>
              </a:rPr>
              <a:t>16 réponses)</a:t>
            </a:r>
            <a:br>
              <a:rPr lang="fr-FR" b="1" i="1" dirty="0">
                <a:latin typeface="Century Gothic" panose="020B0502020202020204" pitchFamily="34" charset="0"/>
              </a:rPr>
            </a:br>
            <a:endParaRPr lang="fr-FR" b="1" i="1" dirty="0">
              <a:latin typeface="Century Gothic" panose="020B0502020202020204" pitchFamily="34" charset="0"/>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47529" y="1988841"/>
            <a:ext cx="8064895"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13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1196752"/>
          </a:xfrm>
        </p:spPr>
        <p:txBody>
          <a:bodyPr>
            <a:noAutofit/>
          </a:bodyPr>
          <a:lstStyle/>
          <a:p>
            <a:r>
              <a:rPr lang="fr-FR" sz="3200" b="1" i="1" dirty="0">
                <a:latin typeface="Century Gothic" panose="020B0502020202020204" pitchFamily="34" charset="0"/>
              </a:rPr>
              <a:t>Q2: avancement- commentaires  (masquée) </a:t>
            </a:r>
          </a:p>
        </p:txBody>
      </p:sp>
      <p:sp>
        <p:nvSpPr>
          <p:cNvPr id="3" name="Espace réservé du contenu 2"/>
          <p:cNvSpPr>
            <a:spLocks noGrp="1"/>
          </p:cNvSpPr>
          <p:nvPr>
            <p:ph idx="1"/>
          </p:nvPr>
        </p:nvSpPr>
        <p:spPr>
          <a:xfrm>
            <a:off x="1775520" y="1052736"/>
            <a:ext cx="8892480" cy="5805264"/>
          </a:xfrm>
        </p:spPr>
        <p:txBody>
          <a:bodyPr>
            <a:normAutofit/>
          </a:bodyPr>
          <a:lstStyle/>
          <a:p>
            <a:pPr algn="just"/>
            <a:r>
              <a:rPr lang="fr-FR" sz="1800" dirty="0">
                <a:latin typeface="Century Gothic" panose="020B0502020202020204" pitchFamily="34" charset="0"/>
              </a:rPr>
              <a:t>Non débuté : 4 et des situations différentes :</a:t>
            </a:r>
          </a:p>
          <a:p>
            <a:pPr lvl="1" algn="just"/>
            <a:r>
              <a:rPr lang="fr-FR" sz="1800" dirty="0">
                <a:latin typeface="Century Gothic" panose="020B0502020202020204" pitchFamily="34" charset="0"/>
              </a:rPr>
              <a:t>2 cas : début des travaux programmé  à l’automne </a:t>
            </a:r>
          </a:p>
          <a:p>
            <a:pPr lvl="1" algn="just"/>
            <a:r>
              <a:rPr lang="fr-FR" sz="1800" dirty="0">
                <a:latin typeface="Century Gothic" panose="020B0502020202020204" pitchFamily="34" charset="0"/>
              </a:rPr>
              <a:t>1 cas :dispositif préexistant au projet mais il est prévu (pas de planning fourni) une formalisation selon le projet régional</a:t>
            </a:r>
          </a:p>
          <a:p>
            <a:pPr lvl="1" algn="just"/>
            <a:r>
              <a:rPr lang="fr-FR" sz="1800" dirty="0">
                <a:latin typeface="Century Gothic" panose="020B0502020202020204" pitchFamily="34" charset="0"/>
              </a:rPr>
              <a:t>Dans un cas : aucune visibilité </a:t>
            </a:r>
          </a:p>
          <a:p>
            <a:pPr marL="457200" lvl="1" indent="0" algn="just">
              <a:buNone/>
            </a:pPr>
            <a:r>
              <a:rPr lang="fr-FR" sz="1800" dirty="0">
                <a:latin typeface="Century Gothic" panose="020B0502020202020204" pitchFamily="34" charset="0"/>
              </a:rPr>
              <a:t> </a:t>
            </a:r>
          </a:p>
          <a:p>
            <a:pPr algn="just"/>
            <a:r>
              <a:rPr lang="fr-FR" sz="1800" dirty="0">
                <a:latin typeface="Century Gothic" panose="020B0502020202020204" pitchFamily="34" charset="0"/>
              </a:rPr>
              <a:t>En cours : 11 et des situations différentes :</a:t>
            </a:r>
          </a:p>
          <a:p>
            <a:pPr lvl="1" algn="just"/>
            <a:r>
              <a:rPr lang="fr-FR" sz="1800" dirty="0">
                <a:latin typeface="Century Gothic" panose="020B0502020202020204" pitchFamily="34" charset="0"/>
              </a:rPr>
              <a:t>7 : achèvement prévu fin 2016 (5 validations fin 2016, 2 début 2017)</a:t>
            </a:r>
          </a:p>
          <a:p>
            <a:pPr lvl="1" algn="just"/>
            <a:r>
              <a:rPr lang="fr-FR" sz="1800" dirty="0">
                <a:latin typeface="Century Gothic" panose="020B0502020202020204" pitchFamily="34" charset="0"/>
              </a:rPr>
              <a:t>1 : achèvement et validation pour avril 2017</a:t>
            </a:r>
          </a:p>
          <a:p>
            <a:pPr lvl="1" algn="just"/>
            <a:r>
              <a:rPr lang="fr-FR" sz="1800" dirty="0">
                <a:latin typeface="Century Gothic" panose="020B0502020202020204" pitchFamily="34" charset="0"/>
              </a:rPr>
              <a:t>1  cas : pas de délai du fait de réorganisations de services </a:t>
            </a:r>
          </a:p>
          <a:p>
            <a:pPr lvl="1" algn="just"/>
            <a:r>
              <a:rPr lang="fr-FR" sz="1800" dirty="0">
                <a:latin typeface="Century Gothic" panose="020B0502020202020204" pitchFamily="34" charset="0"/>
              </a:rPr>
              <a:t>2 cas: procédures propres validées ou en cours    </a:t>
            </a:r>
          </a:p>
          <a:p>
            <a:pPr marL="457200" lvl="1" indent="0" algn="just">
              <a:buNone/>
            </a:pPr>
            <a:r>
              <a:rPr lang="fr-FR" sz="1800" dirty="0">
                <a:latin typeface="Century Gothic" panose="020B0502020202020204" pitchFamily="34" charset="0"/>
              </a:rPr>
              <a:t> </a:t>
            </a:r>
          </a:p>
          <a:p>
            <a:pPr algn="just"/>
            <a:r>
              <a:rPr lang="fr-FR" sz="1800" dirty="0">
                <a:latin typeface="Century Gothic" panose="020B0502020202020204" pitchFamily="34" charset="0"/>
              </a:rPr>
              <a:t>Achevé:5 et des situations différentes:</a:t>
            </a:r>
          </a:p>
          <a:p>
            <a:pPr lvl="1" algn="just"/>
            <a:r>
              <a:rPr lang="fr-FR" sz="1800" dirty="0">
                <a:latin typeface="Century Gothic" panose="020B0502020202020204" pitchFamily="34" charset="0"/>
              </a:rPr>
              <a:t>2 ont des dispositifs propres  déjà existants et testés  (ont participé au groupe ), de plus en interrelation</a:t>
            </a:r>
          </a:p>
          <a:p>
            <a:pPr lvl="1" algn="just"/>
            <a:r>
              <a:rPr lang="fr-FR" sz="1800" dirty="0">
                <a:latin typeface="Century Gothic" panose="020B0502020202020204" pitchFamily="34" charset="0"/>
              </a:rPr>
              <a:t>1 établissement a réalisé entièrement son dispositif depuis le lancement du projet et à partir de celui-ci, 1 autre a intégré le groupe en fin de démarche </a:t>
            </a:r>
          </a:p>
          <a:p>
            <a:pPr marL="457200" lvl="1" indent="0" algn="just">
              <a:buNone/>
            </a:pPr>
            <a:endParaRPr lang="fr-FR" sz="1900" dirty="0"/>
          </a:p>
        </p:txBody>
      </p:sp>
    </p:spTree>
    <p:extLst>
      <p:ext uri="{BB962C8B-B14F-4D97-AF65-F5344CB8AC3E}">
        <p14:creationId xmlns:p14="http://schemas.microsoft.com/office/powerpoint/2010/main" val="40061893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1257</Words>
  <Application>Microsoft Office PowerPoint</Application>
  <PresentationFormat>Grand écran</PresentationFormat>
  <Paragraphs>175</Paragraphs>
  <Slides>23</Slides>
  <Notes>4</Notes>
  <HiddenSlides>1</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Calibri</vt:lpstr>
      <vt:lpstr>Calibri Light</vt:lpstr>
      <vt:lpstr>Centur gothic</vt:lpstr>
      <vt:lpstr>Century Gothic</vt:lpstr>
      <vt:lpstr>Georgia</vt:lpstr>
      <vt:lpstr>Wingdings</vt:lpstr>
      <vt:lpstr>Thème Office</vt:lpstr>
      <vt:lpstr>Bilan des travaux HET ES été 2016</vt:lpstr>
      <vt:lpstr>Outil utilisé  </vt:lpstr>
      <vt:lpstr>Résultats </vt:lpstr>
      <vt:lpstr>Présentation PowerPoint</vt:lpstr>
      <vt:lpstr>Q 1: composition du groupe établissement (16 réponses)  </vt:lpstr>
      <vt:lpstr>Q 1: composition-commentaires (masquée )  </vt:lpstr>
      <vt:lpstr>Q 1: composition du groupe établissement (16 réponses)  </vt:lpstr>
      <vt:lpstr> Q 2: état d’avancement des travaux dans l’ établissement  (16 réponses) </vt:lpstr>
      <vt:lpstr>Q2: avancement- commentaires  (masquée) </vt:lpstr>
      <vt:lpstr>Q3: plan selon schéma régional?</vt:lpstr>
      <vt:lpstr>Q3: commentaires (masquée)</vt:lpstr>
      <vt:lpstr>Q3: commentaires (masquée) </vt:lpstr>
      <vt:lpstr>Compléments fournis par la trame (14 réponses) </vt:lpstr>
      <vt:lpstr>Compléments fournis par la trame (14 réponses) </vt:lpstr>
      <vt:lpstr>Q4: organisation des plans et nombre de plans prévus </vt:lpstr>
      <vt:lpstr>Q4: organisation des plans et nombre de plans prévus </vt:lpstr>
      <vt:lpstr>Q5: utilisation de l’outil HET FEDORU</vt:lpstr>
      <vt:lpstr>Q5: utilisation de l’outil HET FEDORU</vt:lpstr>
      <vt:lpstr>Q6: formation des acteurs et information des personnels </vt:lpstr>
      <vt:lpstr>Q6: formation des acteurs et information des personnels </vt:lpstr>
      <vt:lpstr>Conclusion de l’enquête </vt:lpstr>
      <vt:lpstr>Conclusion de l’enquête : points à travailler</vt:lpstr>
      <vt:lpstr>Perspectives d’avenir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des travaux HET ES été 2016</dc:title>
  <dc:creator>Utilisateur</dc:creator>
  <cp:lastModifiedBy>Utilisateur</cp:lastModifiedBy>
  <cp:revision>1</cp:revision>
  <dcterms:created xsi:type="dcterms:W3CDTF">2017-11-20T16:34:19Z</dcterms:created>
  <dcterms:modified xsi:type="dcterms:W3CDTF">2017-11-20T16:35:03Z</dcterms:modified>
</cp:coreProperties>
</file>