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8" r:id="rId3"/>
    <p:sldId id="431" r:id="rId4"/>
    <p:sldId id="281" r:id="rId5"/>
    <p:sldId id="283" r:id="rId6"/>
    <p:sldId id="298" r:id="rId7"/>
    <p:sldId id="370" r:id="rId8"/>
    <p:sldId id="454" r:id="rId9"/>
    <p:sldId id="452" r:id="rId10"/>
    <p:sldId id="451" r:id="rId11"/>
    <p:sldId id="450" r:id="rId12"/>
    <p:sldId id="443" r:id="rId13"/>
    <p:sldId id="441" r:id="rId14"/>
    <p:sldId id="440" r:id="rId15"/>
    <p:sldId id="438" r:id="rId16"/>
    <p:sldId id="436" r:id="rId17"/>
    <p:sldId id="434" r:id="rId18"/>
    <p:sldId id="394" r:id="rId19"/>
    <p:sldId id="399" r:id="rId20"/>
    <p:sldId id="432" r:id="rId21"/>
    <p:sldId id="344" r:id="rId22"/>
    <p:sldId id="412" r:id="rId23"/>
    <p:sldId id="415" r:id="rId24"/>
    <p:sldId id="416" r:id="rId25"/>
    <p:sldId id="379" r:id="rId26"/>
  </p:sldIdLst>
  <p:sldSz cx="9144000" cy="6858000" type="screen4x3"/>
  <p:notesSz cx="6819900" cy="99187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C"/>
    <a:srgbClr val="33CCFF"/>
    <a:srgbClr val="70706F"/>
    <a:srgbClr val="D3D3D3"/>
    <a:srgbClr val="F39200"/>
    <a:srgbClr val="8A005F"/>
    <a:srgbClr val="D60093"/>
    <a:srgbClr val="515151"/>
    <a:srgbClr val="F25D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75" autoAdjust="0"/>
  </p:normalViewPr>
  <p:slideViewPr>
    <p:cSldViewPr>
      <p:cViewPr varScale="1">
        <p:scale>
          <a:sx n="51" d="100"/>
          <a:sy n="51" d="100"/>
        </p:scale>
        <p:origin x="139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4390"/>
    </p:cViewPr>
  </p:sorterViewPr>
  <p:notesViewPr>
    <p:cSldViewPr>
      <p:cViewPr varScale="1">
        <p:scale>
          <a:sx n="64" d="100"/>
          <a:sy n="64" d="100"/>
        </p:scale>
        <p:origin x="-3144" y="-77"/>
      </p:cViewPr>
      <p:guideLst>
        <p:guide orient="horz" pos="3124"/>
        <p:guide pos="214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A662A-D987-449F-AF6A-25E58FDC1DB0}" type="datetimeFigureOut">
              <a:rPr lang="fr-FR" smtClean="0"/>
              <a:pPr/>
              <a:t>07/09/2017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tttttttt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7B80C-64B5-40E2-A7D6-8DB3C97A5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1523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CBDE6-93A8-40C6-BF8C-E0FA78C83DF7}" type="datetimeFigureOut">
              <a:rPr lang="fr-FR" smtClean="0"/>
              <a:pPr/>
              <a:t>07/09/2017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tttttttt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88040-48FD-48BF-AB76-06AF25196FE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3555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9245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8377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9640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131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9213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6516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8034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9002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6723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4468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2595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 descr="HAUT-PP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Image 6" descr="LOGO_FEDORU_H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11560" y="980728"/>
            <a:ext cx="4137434" cy="2205252"/>
          </a:xfrm>
          <a:prstGeom prst="rect">
            <a:avLst/>
          </a:prstGeom>
        </p:spPr>
      </p:pic>
      <p:sp>
        <p:nvSpPr>
          <p:cNvPr id="25" name="Forme libre 24"/>
          <p:cNvSpPr/>
          <p:nvPr userDrawn="1"/>
        </p:nvSpPr>
        <p:spPr>
          <a:xfrm>
            <a:off x="107504" y="4365104"/>
            <a:ext cx="144016" cy="144016"/>
          </a:xfrm>
          <a:custGeom>
            <a:avLst/>
            <a:gdLst>
              <a:gd name="connsiteX0" fmla="*/ 0 w 288032"/>
              <a:gd name="connsiteY0" fmla="*/ 144016 h 144016"/>
              <a:gd name="connsiteX1" fmla="*/ 144016 w 288032"/>
              <a:gd name="connsiteY1" fmla="*/ 0 h 144016"/>
              <a:gd name="connsiteX2" fmla="*/ 288032 w 288032"/>
              <a:gd name="connsiteY2" fmla="*/ 144016 h 144016"/>
              <a:gd name="connsiteX3" fmla="*/ 0 w 288032"/>
              <a:gd name="connsiteY3" fmla="*/ 144016 h 144016"/>
              <a:gd name="connsiteX0" fmla="*/ 0 w 144016"/>
              <a:gd name="connsiteY0" fmla="*/ 144016 h 144016"/>
              <a:gd name="connsiteX1" fmla="*/ 144016 w 144016"/>
              <a:gd name="connsiteY1" fmla="*/ 0 h 144016"/>
              <a:gd name="connsiteX2" fmla="*/ 144016 w 144016"/>
              <a:gd name="connsiteY2" fmla="*/ 144016 h 144016"/>
              <a:gd name="connsiteX3" fmla="*/ 0 w 144016"/>
              <a:gd name="connsiteY3" fmla="*/ 144016 h 14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016" h="144016">
                <a:moveTo>
                  <a:pt x="0" y="144016"/>
                </a:moveTo>
                <a:lnTo>
                  <a:pt x="144016" y="0"/>
                </a:lnTo>
                <a:lnTo>
                  <a:pt x="144016" y="144016"/>
                </a:lnTo>
                <a:lnTo>
                  <a:pt x="0" y="144016"/>
                </a:lnTo>
                <a:close/>
              </a:path>
            </a:pathLst>
          </a:custGeom>
          <a:solidFill>
            <a:srgbClr val="5C5C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26" name="Rectangle 25"/>
          <p:cNvSpPr/>
          <p:nvPr userDrawn="1"/>
        </p:nvSpPr>
        <p:spPr>
          <a:xfrm>
            <a:off x="107504" y="4509120"/>
            <a:ext cx="9036496" cy="1440160"/>
          </a:xfrm>
          <a:prstGeom prst="rect">
            <a:avLst/>
          </a:prstGeom>
          <a:solidFill>
            <a:srgbClr val="70706F"/>
          </a:solidFill>
          <a:ln>
            <a:noFill/>
          </a:ln>
          <a:effectLst>
            <a:outerShdw blurRad="25400" dist="25400" dir="21000000" sx="101000" sy="101000" algn="bl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cxnSp>
        <p:nvCxnSpPr>
          <p:cNvPr id="60" name="Connecteur droit 59"/>
          <p:cNvCxnSpPr/>
          <p:nvPr userDrawn="1"/>
        </p:nvCxnSpPr>
        <p:spPr>
          <a:xfrm>
            <a:off x="611560" y="5229200"/>
            <a:ext cx="7992888" cy="0"/>
          </a:xfrm>
          <a:prstGeom prst="line">
            <a:avLst/>
          </a:prstGeom>
          <a:ln w="38100">
            <a:solidFill>
              <a:srgbClr val="33CCFF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 userDrawn="1"/>
        </p:nvSpPr>
        <p:spPr>
          <a:xfrm>
            <a:off x="107504" y="0"/>
            <a:ext cx="144016" cy="144016"/>
          </a:xfrm>
          <a:custGeom>
            <a:avLst/>
            <a:gdLst>
              <a:gd name="connsiteX0" fmla="*/ 0 w 288032"/>
              <a:gd name="connsiteY0" fmla="*/ 144016 h 144016"/>
              <a:gd name="connsiteX1" fmla="*/ 144016 w 288032"/>
              <a:gd name="connsiteY1" fmla="*/ 0 h 144016"/>
              <a:gd name="connsiteX2" fmla="*/ 288032 w 288032"/>
              <a:gd name="connsiteY2" fmla="*/ 144016 h 144016"/>
              <a:gd name="connsiteX3" fmla="*/ 0 w 288032"/>
              <a:gd name="connsiteY3" fmla="*/ 144016 h 144016"/>
              <a:gd name="connsiteX0" fmla="*/ 0 w 144016"/>
              <a:gd name="connsiteY0" fmla="*/ 144016 h 144016"/>
              <a:gd name="connsiteX1" fmla="*/ 144016 w 144016"/>
              <a:gd name="connsiteY1" fmla="*/ 0 h 144016"/>
              <a:gd name="connsiteX2" fmla="*/ 144016 w 144016"/>
              <a:gd name="connsiteY2" fmla="*/ 144016 h 144016"/>
              <a:gd name="connsiteX3" fmla="*/ 0 w 144016"/>
              <a:gd name="connsiteY3" fmla="*/ 144016 h 14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016" h="144016">
                <a:moveTo>
                  <a:pt x="0" y="144016"/>
                </a:moveTo>
                <a:lnTo>
                  <a:pt x="144016" y="0"/>
                </a:lnTo>
                <a:lnTo>
                  <a:pt x="144016" y="144016"/>
                </a:lnTo>
                <a:lnTo>
                  <a:pt x="0" y="144016"/>
                </a:lnTo>
                <a:close/>
              </a:path>
            </a:pathLst>
          </a:custGeom>
          <a:solidFill>
            <a:srgbClr val="5C5C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8" name="Rectangle 7"/>
          <p:cNvSpPr/>
          <p:nvPr userDrawn="1"/>
        </p:nvSpPr>
        <p:spPr>
          <a:xfrm>
            <a:off x="107504" y="144016"/>
            <a:ext cx="9036496" cy="980728"/>
          </a:xfrm>
          <a:prstGeom prst="rect">
            <a:avLst/>
          </a:prstGeom>
          <a:solidFill>
            <a:srgbClr val="70706F"/>
          </a:solidFill>
          <a:ln>
            <a:noFill/>
          </a:ln>
          <a:effectLst>
            <a:outerShdw blurRad="25400" dist="25400" dir="21000000" sx="101000" sy="101000" algn="bl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2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467544" y="188640"/>
            <a:ext cx="6984776" cy="792088"/>
          </a:xfrm>
          <a:prstGeom prst="rect">
            <a:avLst/>
          </a:prstGeom>
        </p:spPr>
        <p:txBody>
          <a:bodyPr/>
          <a:lstStyle>
            <a:lvl1pPr algn="l">
              <a:defRPr sz="44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fr-FR" dirty="0"/>
              <a:t>SOMMAIRE</a:t>
            </a:r>
          </a:p>
        </p:txBody>
      </p:sp>
      <p:grpSp>
        <p:nvGrpSpPr>
          <p:cNvPr id="33" name="Groupe 32"/>
          <p:cNvGrpSpPr/>
          <p:nvPr userDrawn="1"/>
        </p:nvGrpSpPr>
        <p:grpSpPr>
          <a:xfrm>
            <a:off x="97176" y="6309320"/>
            <a:ext cx="9046824" cy="476672"/>
            <a:chOff x="97176" y="6309320"/>
            <a:chExt cx="9046824" cy="476672"/>
          </a:xfrm>
        </p:grpSpPr>
        <p:sp>
          <p:nvSpPr>
            <p:cNvPr id="12" name="Forme libre 11"/>
            <p:cNvSpPr/>
            <p:nvPr userDrawn="1"/>
          </p:nvSpPr>
          <p:spPr>
            <a:xfrm>
              <a:off x="100800" y="6309320"/>
              <a:ext cx="151200" cy="144016"/>
            </a:xfrm>
            <a:custGeom>
              <a:avLst/>
              <a:gdLst>
                <a:gd name="connsiteX0" fmla="*/ 0 w 288032"/>
                <a:gd name="connsiteY0" fmla="*/ 144016 h 144016"/>
                <a:gd name="connsiteX1" fmla="*/ 144016 w 288032"/>
                <a:gd name="connsiteY1" fmla="*/ 0 h 144016"/>
                <a:gd name="connsiteX2" fmla="*/ 288032 w 288032"/>
                <a:gd name="connsiteY2" fmla="*/ 144016 h 144016"/>
                <a:gd name="connsiteX3" fmla="*/ 0 w 288032"/>
                <a:gd name="connsiteY3" fmla="*/ 144016 h 144016"/>
                <a:gd name="connsiteX0" fmla="*/ 0 w 144016"/>
                <a:gd name="connsiteY0" fmla="*/ 144016 h 144016"/>
                <a:gd name="connsiteX1" fmla="*/ 144016 w 144016"/>
                <a:gd name="connsiteY1" fmla="*/ 0 h 144016"/>
                <a:gd name="connsiteX2" fmla="*/ 144016 w 144016"/>
                <a:gd name="connsiteY2" fmla="*/ 144016 h 144016"/>
                <a:gd name="connsiteX3" fmla="*/ 0 w 144016"/>
                <a:gd name="connsiteY3" fmla="*/ 144016 h 144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16" h="144016">
                  <a:moveTo>
                    <a:pt x="0" y="144016"/>
                  </a:moveTo>
                  <a:lnTo>
                    <a:pt x="144016" y="0"/>
                  </a:lnTo>
                  <a:lnTo>
                    <a:pt x="144016" y="144016"/>
                  </a:lnTo>
                  <a:lnTo>
                    <a:pt x="0" y="144016"/>
                  </a:lnTo>
                  <a:close/>
                </a:path>
              </a:pathLst>
            </a:custGeom>
            <a:solidFill>
              <a:srgbClr val="7070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97176" y="6453336"/>
              <a:ext cx="9046824" cy="332656"/>
            </a:xfrm>
            <a:prstGeom prst="rect">
              <a:avLst/>
            </a:prstGeom>
            <a:solidFill>
              <a:srgbClr val="70706F"/>
            </a:solidFill>
            <a:ln>
              <a:noFill/>
            </a:ln>
            <a:effectLst>
              <a:outerShdw blurRad="25400" dist="25400" dir="19200000" sx="101000" sy="101000" algn="b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>
                <a:tabLst>
                  <a:tab pos="177800" algn="l"/>
                </a:tabLst>
              </a:pPr>
              <a:endParaRPr lang="fr-FR" sz="1400" dirty="0">
                <a:solidFill>
                  <a:srgbClr val="33CC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Rectangle à coins arrondis 28"/>
          <p:cNvSpPr/>
          <p:nvPr userDrawn="1"/>
        </p:nvSpPr>
        <p:spPr>
          <a:xfrm>
            <a:off x="7668344" y="-171400"/>
            <a:ext cx="1368152" cy="96348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 descr="LOGO_FEDORU_H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75716" y="124706"/>
            <a:ext cx="1116764" cy="595373"/>
          </a:xfrm>
          <a:prstGeom prst="rect">
            <a:avLst/>
          </a:prstGeom>
        </p:spPr>
      </p:pic>
      <p:grpSp>
        <p:nvGrpSpPr>
          <p:cNvPr id="58" name="Groupe 57"/>
          <p:cNvGrpSpPr/>
          <p:nvPr userDrawn="1"/>
        </p:nvGrpSpPr>
        <p:grpSpPr>
          <a:xfrm>
            <a:off x="97174" y="1628800"/>
            <a:ext cx="8723298" cy="4392488"/>
            <a:chOff x="97174" y="1628800"/>
            <a:chExt cx="8723298" cy="4392488"/>
          </a:xfrm>
        </p:grpSpPr>
        <p:sp>
          <p:nvSpPr>
            <p:cNvPr id="38" name="Forme libre 37"/>
            <p:cNvSpPr/>
            <p:nvPr userDrawn="1"/>
          </p:nvSpPr>
          <p:spPr>
            <a:xfrm>
              <a:off x="100800" y="1628800"/>
              <a:ext cx="151200" cy="144016"/>
            </a:xfrm>
            <a:custGeom>
              <a:avLst/>
              <a:gdLst>
                <a:gd name="connsiteX0" fmla="*/ 0 w 288032"/>
                <a:gd name="connsiteY0" fmla="*/ 144016 h 144016"/>
                <a:gd name="connsiteX1" fmla="*/ 144016 w 288032"/>
                <a:gd name="connsiteY1" fmla="*/ 0 h 144016"/>
                <a:gd name="connsiteX2" fmla="*/ 288032 w 288032"/>
                <a:gd name="connsiteY2" fmla="*/ 144016 h 144016"/>
                <a:gd name="connsiteX3" fmla="*/ 0 w 288032"/>
                <a:gd name="connsiteY3" fmla="*/ 144016 h 144016"/>
                <a:gd name="connsiteX0" fmla="*/ 0 w 144016"/>
                <a:gd name="connsiteY0" fmla="*/ 144016 h 144016"/>
                <a:gd name="connsiteX1" fmla="*/ 144016 w 144016"/>
                <a:gd name="connsiteY1" fmla="*/ 0 h 144016"/>
                <a:gd name="connsiteX2" fmla="*/ 144016 w 144016"/>
                <a:gd name="connsiteY2" fmla="*/ 144016 h 144016"/>
                <a:gd name="connsiteX3" fmla="*/ 0 w 144016"/>
                <a:gd name="connsiteY3" fmla="*/ 144016 h 144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16" h="144016">
                  <a:moveTo>
                    <a:pt x="0" y="144016"/>
                  </a:moveTo>
                  <a:lnTo>
                    <a:pt x="144016" y="0"/>
                  </a:lnTo>
                  <a:lnTo>
                    <a:pt x="144016" y="144016"/>
                  </a:lnTo>
                  <a:lnTo>
                    <a:pt x="0" y="14401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Pentagone 38"/>
            <p:cNvSpPr/>
            <p:nvPr userDrawn="1"/>
          </p:nvSpPr>
          <p:spPr>
            <a:xfrm>
              <a:off x="97174" y="1772816"/>
              <a:ext cx="8723298" cy="4248472"/>
            </a:xfrm>
            <a:prstGeom prst="homePlate">
              <a:avLst/>
            </a:prstGeom>
            <a:gradFill flip="none" rotWithShape="1">
              <a:gsLst>
                <a:gs pos="0">
                  <a:srgbClr val="33CCFF">
                    <a:shade val="30000"/>
                    <a:satMod val="115000"/>
                  </a:srgbClr>
                </a:gs>
                <a:gs pos="50000">
                  <a:srgbClr val="33CCFF">
                    <a:shade val="67500"/>
                    <a:satMod val="115000"/>
                  </a:srgbClr>
                </a:gs>
                <a:gs pos="100000">
                  <a:srgbClr val="33CCFF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>
                <a:tabLst>
                  <a:tab pos="177800" algn="l"/>
                </a:tabLst>
              </a:pPr>
              <a:endParaRPr lang="fr-FR" sz="1400" dirty="0">
                <a:solidFill>
                  <a:srgbClr val="33CC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0" name="Pentagone 99"/>
          <p:cNvSpPr/>
          <p:nvPr userDrawn="1"/>
        </p:nvSpPr>
        <p:spPr>
          <a:xfrm>
            <a:off x="107504" y="1772816"/>
            <a:ext cx="8723298" cy="4248472"/>
          </a:xfrm>
          <a:prstGeom prst="homePlate">
            <a:avLst/>
          </a:prstGeom>
          <a:gradFill flip="none" rotWithShape="1">
            <a:gsLst>
              <a:gs pos="0">
                <a:srgbClr val="33CCFF">
                  <a:shade val="30000"/>
                  <a:satMod val="115000"/>
                </a:srgbClr>
              </a:gs>
              <a:gs pos="50000">
                <a:srgbClr val="33CCFF">
                  <a:shade val="67500"/>
                  <a:satMod val="115000"/>
                </a:srgbClr>
              </a:gs>
              <a:gs pos="100000">
                <a:srgbClr val="33CC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tabLst>
                <a:tab pos="177800" algn="l"/>
              </a:tabLst>
            </a:pPr>
            <a:endParaRPr lang="fr-FR" sz="1400" dirty="0">
              <a:solidFill>
                <a:srgbClr val="33CC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 userDrawn="1"/>
        </p:nvSpPr>
        <p:spPr>
          <a:xfrm>
            <a:off x="107504" y="0"/>
            <a:ext cx="144016" cy="144016"/>
          </a:xfrm>
          <a:custGeom>
            <a:avLst/>
            <a:gdLst>
              <a:gd name="connsiteX0" fmla="*/ 0 w 288032"/>
              <a:gd name="connsiteY0" fmla="*/ 144016 h 144016"/>
              <a:gd name="connsiteX1" fmla="*/ 144016 w 288032"/>
              <a:gd name="connsiteY1" fmla="*/ 0 h 144016"/>
              <a:gd name="connsiteX2" fmla="*/ 288032 w 288032"/>
              <a:gd name="connsiteY2" fmla="*/ 144016 h 144016"/>
              <a:gd name="connsiteX3" fmla="*/ 0 w 288032"/>
              <a:gd name="connsiteY3" fmla="*/ 144016 h 144016"/>
              <a:gd name="connsiteX0" fmla="*/ 0 w 144016"/>
              <a:gd name="connsiteY0" fmla="*/ 144016 h 144016"/>
              <a:gd name="connsiteX1" fmla="*/ 144016 w 144016"/>
              <a:gd name="connsiteY1" fmla="*/ 0 h 144016"/>
              <a:gd name="connsiteX2" fmla="*/ 144016 w 144016"/>
              <a:gd name="connsiteY2" fmla="*/ 144016 h 144016"/>
              <a:gd name="connsiteX3" fmla="*/ 0 w 144016"/>
              <a:gd name="connsiteY3" fmla="*/ 144016 h 14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016" h="144016">
                <a:moveTo>
                  <a:pt x="0" y="144016"/>
                </a:moveTo>
                <a:lnTo>
                  <a:pt x="144016" y="0"/>
                </a:lnTo>
                <a:lnTo>
                  <a:pt x="144016" y="144016"/>
                </a:lnTo>
                <a:lnTo>
                  <a:pt x="0" y="144016"/>
                </a:lnTo>
                <a:close/>
              </a:path>
            </a:pathLst>
          </a:custGeom>
          <a:solidFill>
            <a:srgbClr val="5C5C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33CCFF"/>
              </a:buClr>
              <a:buFont typeface="Arial" pitchFamily="34" charset="0"/>
              <a:buChar char="■"/>
              <a:defRPr>
                <a:solidFill>
                  <a:srgbClr val="5C5C5C"/>
                </a:solidFill>
                <a:latin typeface="Arial Narrow" pitchFamily="34" charset="0"/>
              </a:defRPr>
            </a:lvl1pPr>
            <a:lvl2pPr>
              <a:buClr>
                <a:srgbClr val="515151"/>
              </a:buClr>
              <a:buSzPct val="60000"/>
              <a:buFont typeface="Arial" pitchFamily="34" charset="0"/>
              <a:buChar char="►"/>
              <a:defRPr baseline="0">
                <a:solidFill>
                  <a:schemeClr val="tx1"/>
                </a:solidFill>
                <a:latin typeface="Arial Narrow" pitchFamily="34" charset="0"/>
              </a:defRPr>
            </a:lvl2pPr>
            <a:lvl3pPr>
              <a:buFont typeface="Arial Narrow" pitchFamily="34" charset="0"/>
              <a:buChar char="-"/>
              <a:defRPr baseline="0">
                <a:solidFill>
                  <a:schemeClr val="tx1"/>
                </a:solidFill>
                <a:latin typeface="Arial Narrow" pitchFamily="34" charset="0"/>
              </a:defRPr>
            </a:lvl3pPr>
            <a:lvl4pPr>
              <a:buFont typeface="Arial Narrow" pitchFamily="34" charset="0"/>
              <a:buChar char="•"/>
              <a:defRPr baseline="0">
                <a:solidFill>
                  <a:schemeClr val="tx1"/>
                </a:solidFill>
                <a:latin typeface="Arial Narrow" pitchFamily="34" charset="0"/>
              </a:defRPr>
            </a:lvl4pPr>
            <a:lvl5pPr>
              <a:defRPr baseline="0">
                <a:solidFill>
                  <a:schemeClr val="tx1"/>
                </a:solidFill>
                <a:latin typeface="Arial Narrow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2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467544" y="188640"/>
            <a:ext cx="6984776" cy="792088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fr-FR" dirty="0"/>
              <a:t>1 - </a:t>
            </a:r>
          </a:p>
        </p:txBody>
      </p:sp>
      <p:grpSp>
        <p:nvGrpSpPr>
          <p:cNvPr id="18" name="Groupe 17"/>
          <p:cNvGrpSpPr/>
          <p:nvPr userDrawn="1"/>
        </p:nvGrpSpPr>
        <p:grpSpPr>
          <a:xfrm>
            <a:off x="97176" y="6309320"/>
            <a:ext cx="9046824" cy="476672"/>
            <a:chOff x="97176" y="6309320"/>
            <a:chExt cx="9046824" cy="476672"/>
          </a:xfrm>
        </p:grpSpPr>
        <p:sp>
          <p:nvSpPr>
            <p:cNvPr id="12" name="Forme libre 11"/>
            <p:cNvSpPr/>
            <p:nvPr userDrawn="1"/>
          </p:nvSpPr>
          <p:spPr>
            <a:xfrm>
              <a:off x="100800" y="6309320"/>
              <a:ext cx="151200" cy="144016"/>
            </a:xfrm>
            <a:custGeom>
              <a:avLst/>
              <a:gdLst>
                <a:gd name="connsiteX0" fmla="*/ 0 w 288032"/>
                <a:gd name="connsiteY0" fmla="*/ 144016 h 144016"/>
                <a:gd name="connsiteX1" fmla="*/ 144016 w 288032"/>
                <a:gd name="connsiteY1" fmla="*/ 0 h 144016"/>
                <a:gd name="connsiteX2" fmla="*/ 288032 w 288032"/>
                <a:gd name="connsiteY2" fmla="*/ 144016 h 144016"/>
                <a:gd name="connsiteX3" fmla="*/ 0 w 288032"/>
                <a:gd name="connsiteY3" fmla="*/ 144016 h 144016"/>
                <a:gd name="connsiteX0" fmla="*/ 0 w 144016"/>
                <a:gd name="connsiteY0" fmla="*/ 144016 h 144016"/>
                <a:gd name="connsiteX1" fmla="*/ 144016 w 144016"/>
                <a:gd name="connsiteY1" fmla="*/ 0 h 144016"/>
                <a:gd name="connsiteX2" fmla="*/ 144016 w 144016"/>
                <a:gd name="connsiteY2" fmla="*/ 144016 h 144016"/>
                <a:gd name="connsiteX3" fmla="*/ 0 w 144016"/>
                <a:gd name="connsiteY3" fmla="*/ 144016 h 144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016" h="144016">
                  <a:moveTo>
                    <a:pt x="0" y="144016"/>
                  </a:moveTo>
                  <a:lnTo>
                    <a:pt x="144016" y="0"/>
                  </a:lnTo>
                  <a:lnTo>
                    <a:pt x="144016" y="144016"/>
                  </a:lnTo>
                  <a:lnTo>
                    <a:pt x="0" y="144016"/>
                  </a:lnTo>
                  <a:close/>
                </a:path>
              </a:pathLst>
            </a:custGeom>
            <a:solidFill>
              <a:srgbClr val="7070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97176" y="6453336"/>
              <a:ext cx="9046824" cy="332656"/>
            </a:xfrm>
            <a:prstGeom prst="rect">
              <a:avLst/>
            </a:prstGeom>
            <a:solidFill>
              <a:srgbClr val="70706F"/>
            </a:solidFill>
            <a:ln>
              <a:noFill/>
            </a:ln>
            <a:effectLst>
              <a:outerShdw blurRad="25400" dist="25400" dir="19200000" sx="101000" sy="101000" algn="bl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>
                <a:tabLst>
                  <a:tab pos="177800" algn="l"/>
                </a:tabLst>
              </a:pPr>
              <a:endParaRPr lang="fr-FR" sz="1400" dirty="0">
                <a:solidFill>
                  <a:srgbClr val="33CC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Rectangle 19"/>
          <p:cNvSpPr/>
          <p:nvPr userDrawn="1"/>
        </p:nvSpPr>
        <p:spPr>
          <a:xfrm>
            <a:off x="107504" y="144016"/>
            <a:ext cx="9036496" cy="980728"/>
          </a:xfrm>
          <a:prstGeom prst="rect">
            <a:avLst/>
          </a:prstGeom>
          <a:solidFill>
            <a:srgbClr val="70706F"/>
          </a:solidFill>
          <a:ln>
            <a:noFill/>
          </a:ln>
          <a:effectLst>
            <a:outerShdw blurRad="25400" dist="25400" dir="21000000" sx="101000" sy="101000" algn="bl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22" name="Rectangle à coins arrondis 21"/>
          <p:cNvSpPr/>
          <p:nvPr userDrawn="1"/>
        </p:nvSpPr>
        <p:spPr>
          <a:xfrm>
            <a:off x="7668344" y="-171400"/>
            <a:ext cx="1368152" cy="96348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 descr="LOGO_FEDORU_H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75716" y="124706"/>
            <a:ext cx="1116764" cy="59537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15"/>
          <p:cNvSpPr txBox="1">
            <a:spLocks/>
          </p:cNvSpPr>
          <p:nvPr/>
        </p:nvSpPr>
        <p:spPr>
          <a:xfrm>
            <a:off x="539552" y="4508500"/>
            <a:ext cx="6551612" cy="649288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solidFill>
                  <a:srgbClr val="5C5C5C"/>
                </a:solidFill>
                <a:latin typeface="Arial Narrow" pitchFamily="34" charset="0"/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dirty="0">
                <a:solidFill>
                  <a:schemeClr val="bg1"/>
                </a:solidFill>
              </a:rPr>
              <a:t>PROJET HET EN BRETAGNE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8" name="Espace réservé du texte 15"/>
          <p:cNvSpPr txBox="1">
            <a:spLocks/>
          </p:cNvSpPr>
          <p:nvPr/>
        </p:nvSpPr>
        <p:spPr>
          <a:xfrm>
            <a:off x="539552" y="5229200"/>
            <a:ext cx="2879799" cy="649288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solidFill>
                  <a:srgbClr val="5C5C5C"/>
                </a:solidFill>
                <a:latin typeface="Arial Narrow" pitchFamily="34" charset="0"/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Date</a:t>
            </a:r>
            <a:r>
              <a:rPr kumimoji="0" lang="fr-FR" sz="28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– 18/11/2016 </a:t>
            </a:r>
            <a:endParaRPr kumimoji="0" lang="fr-FR" sz="2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9" name="Espace réservé du texte 15"/>
          <p:cNvSpPr txBox="1">
            <a:spLocks/>
          </p:cNvSpPr>
          <p:nvPr/>
        </p:nvSpPr>
        <p:spPr>
          <a:xfrm>
            <a:off x="4427463" y="5229200"/>
            <a:ext cx="4104456" cy="649288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solidFill>
                  <a:srgbClr val="5C5C5C"/>
                </a:solidFill>
                <a:latin typeface="Arial Narrow" pitchFamily="34" charset="0"/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Lieu</a:t>
            </a:r>
            <a:r>
              <a:rPr kumimoji="0" lang="fr-FR" sz="28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- PARIS 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1 - La démarche </a:t>
            </a:r>
            <a:r>
              <a:rPr lang="fr-FR" sz="2800" dirty="0"/>
              <a:t>- établissements -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86306" y="1897918"/>
            <a:ext cx="8850190" cy="4483410"/>
            <a:chOff x="64297" y="1870274"/>
            <a:chExt cx="8850190" cy="4483410"/>
          </a:xfrm>
        </p:grpSpPr>
        <p:sp>
          <p:nvSpPr>
            <p:cNvPr id="6" name="Flèche droite 5"/>
            <p:cNvSpPr/>
            <p:nvPr/>
          </p:nvSpPr>
          <p:spPr>
            <a:xfrm>
              <a:off x="715786" y="2275814"/>
              <a:ext cx="7964005" cy="151216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916246" y="2275814"/>
              <a:ext cx="576064" cy="37698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15785" y="2654992"/>
              <a:ext cx="7964006" cy="38769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Triangle isocèle 8"/>
            <p:cNvSpPr/>
            <p:nvPr/>
          </p:nvSpPr>
          <p:spPr>
            <a:xfrm rot="17093346">
              <a:off x="7917972" y="2006278"/>
              <a:ext cx="862488" cy="940502"/>
            </a:xfrm>
            <a:prstGeom prst="triangle">
              <a:avLst>
                <a:gd name="adj" fmla="val 6498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22838" y="1870274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1" name="Groupe 10"/>
            <p:cNvGrpSpPr/>
            <p:nvPr/>
          </p:nvGrpSpPr>
          <p:grpSpPr>
            <a:xfrm>
              <a:off x="4237231" y="1982213"/>
              <a:ext cx="478785" cy="728409"/>
              <a:chOff x="4078400" y="909109"/>
              <a:chExt cx="478785" cy="728409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2" name="Rectangle 51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Avril</a:t>
                </a:r>
                <a:endParaRPr lang="fr-FR" sz="13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2016</a:t>
                </a:r>
              </a:p>
            </p:txBody>
          </p:sp>
        </p:grpSp>
        <p:grpSp>
          <p:nvGrpSpPr>
            <p:cNvPr id="12" name="Groupe 11"/>
            <p:cNvGrpSpPr/>
            <p:nvPr/>
          </p:nvGrpSpPr>
          <p:grpSpPr>
            <a:xfrm>
              <a:off x="3648397" y="1975052"/>
              <a:ext cx="478785" cy="728409"/>
              <a:chOff x="3550089" y="901948"/>
              <a:chExt cx="478785" cy="72840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0" name="Rectangle 49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Mars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2016</a:t>
                </a:r>
                <a:r>
                  <a:rPr lang="fr-FR" sz="1300" kern="1200" dirty="0"/>
                  <a:t> </a:t>
                </a:r>
              </a:p>
            </p:txBody>
          </p:sp>
        </p:grpSp>
        <p:grpSp>
          <p:nvGrpSpPr>
            <p:cNvPr id="13" name="Groupe 12"/>
            <p:cNvGrpSpPr/>
            <p:nvPr/>
          </p:nvGrpSpPr>
          <p:grpSpPr>
            <a:xfrm>
              <a:off x="1320095" y="1955946"/>
              <a:ext cx="1278452" cy="754676"/>
              <a:chOff x="1221787" y="882842"/>
              <a:chExt cx="1278452" cy="754676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221787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8" name="Rectangle 47"/>
              <p:cNvSpPr/>
              <p:nvPr/>
            </p:nvSpPr>
            <p:spPr>
              <a:xfrm>
                <a:off x="2021454" y="882842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 err="1"/>
                  <a:t>Nov</a:t>
                </a:r>
                <a:endParaRPr lang="fr-FR" sz="1300" kern="12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grpSp>
          <p:nvGrpSpPr>
            <p:cNvPr id="14" name="Groupe 13"/>
            <p:cNvGrpSpPr/>
            <p:nvPr/>
          </p:nvGrpSpPr>
          <p:grpSpPr>
            <a:xfrm>
              <a:off x="762534" y="1958944"/>
              <a:ext cx="1217178" cy="737357"/>
              <a:chOff x="664226" y="885840"/>
              <a:chExt cx="1217178" cy="737357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64226" y="89478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6" name="Rectangle 45"/>
              <p:cNvSpPr/>
              <p:nvPr/>
            </p:nvSpPr>
            <p:spPr>
              <a:xfrm>
                <a:off x="1461179" y="885840"/>
                <a:ext cx="42022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Sept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849591" y="1964169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Mars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2015</a:t>
              </a: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64297" y="2722693"/>
              <a:ext cx="1069248" cy="576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Épidémie grippale</a:t>
              </a:r>
              <a:endParaRPr lang="fr-FR" sz="1350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546438" y="2986063"/>
              <a:ext cx="1174262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Réunions de </a:t>
              </a:r>
            </a:p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travail (5)</a:t>
              </a:r>
            </a:p>
            <a:p>
              <a:endParaRPr lang="fr-FR" sz="1350" dirty="0"/>
            </a:p>
          </p:txBody>
        </p:sp>
        <p:cxnSp>
          <p:nvCxnSpPr>
            <p:cNvPr id="18" name="Connecteur droit 17"/>
            <p:cNvCxnSpPr/>
            <p:nvPr/>
          </p:nvCxnSpPr>
          <p:spPr>
            <a:xfrm>
              <a:off x="2369049" y="3058122"/>
              <a:ext cx="6998" cy="343234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3887789" y="3056530"/>
              <a:ext cx="2491" cy="348302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à coins arrondis 19"/>
            <p:cNvSpPr/>
            <p:nvPr/>
          </p:nvSpPr>
          <p:spPr>
            <a:xfrm>
              <a:off x="1753622" y="4933973"/>
              <a:ext cx="153993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Réunion initiale</a:t>
              </a:r>
              <a:endParaRPr lang="fr-FR" sz="1350" dirty="0"/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1860007" y="3219001"/>
              <a:ext cx="0" cy="16938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4489917" y="2661632"/>
              <a:ext cx="10075" cy="146323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à coins arrondis 22"/>
            <p:cNvSpPr/>
            <p:nvPr/>
          </p:nvSpPr>
          <p:spPr>
            <a:xfrm>
              <a:off x="3342243" y="4048483"/>
              <a:ext cx="2597909" cy="222657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b="1" dirty="0">
                  <a:solidFill>
                    <a:schemeClr val="tx1"/>
                  </a:solidFill>
                </a:rPr>
                <a:t>Restitution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40271" y="1994717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 err="1"/>
                <a:t>Nov</a:t>
              </a:r>
              <a:r>
                <a:rPr lang="fr-FR" sz="1300" kern="1200" dirty="0"/>
                <a:t>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2016</a:t>
              </a: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4709376" y="3068960"/>
              <a:ext cx="420511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50" b="1" spc="190" dirty="0">
                  <a:solidFill>
                    <a:schemeClr val="bg1"/>
                  </a:solidFill>
                </a:rPr>
                <a:t>Travail dans les établissements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7736758" y="2564904"/>
              <a:ext cx="75555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ARS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7724890" y="2977989"/>
              <a:ext cx="907617" cy="5230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ES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598921" y="5777172"/>
              <a:ext cx="218802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Enquêtes de ressenti </a:t>
              </a:r>
            </a:p>
            <a:p>
              <a:pPr algn="ctr"/>
              <a:r>
                <a:rPr lang="fr-FR" sz="1350" b="1" dirty="0"/>
                <a:t>SU et SAMU</a:t>
              </a:r>
              <a:endParaRPr lang="fr-FR" sz="1350" dirty="0"/>
            </a:p>
          </p:txBody>
        </p:sp>
        <p:cxnSp>
          <p:nvCxnSpPr>
            <p:cNvPr id="34" name="Connecteur droit avec flèche 33"/>
            <p:cNvCxnSpPr/>
            <p:nvPr/>
          </p:nvCxnSpPr>
          <p:spPr>
            <a:xfrm>
              <a:off x="1548209" y="3219001"/>
              <a:ext cx="0" cy="244224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à coins arrondis 35"/>
            <p:cNvSpPr/>
            <p:nvPr/>
          </p:nvSpPr>
          <p:spPr>
            <a:xfrm>
              <a:off x="3970550" y="4534918"/>
              <a:ext cx="983497" cy="69635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Dispositif ES</a:t>
              </a:r>
            </a:p>
          </p:txBody>
        </p:sp>
        <p:sp>
          <p:nvSpPr>
            <p:cNvPr id="39" name="Rectangle à coins arrondis 38"/>
            <p:cNvSpPr/>
            <p:nvPr/>
          </p:nvSpPr>
          <p:spPr>
            <a:xfrm>
              <a:off x="178182" y="3909535"/>
              <a:ext cx="119238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Demande </a:t>
              </a:r>
            </a:p>
            <a:p>
              <a:pPr algn="ctr"/>
              <a:r>
                <a:rPr lang="fr-FR" sz="1350" b="1" dirty="0"/>
                <a:t>des ES</a:t>
              </a:r>
              <a:endParaRPr lang="fr-FR" sz="1350" dirty="0"/>
            </a:p>
          </p:txBody>
        </p:sp>
        <p:cxnSp>
          <p:nvCxnSpPr>
            <p:cNvPr id="40" name="Connecteur droit avec flèche 39"/>
            <p:cNvCxnSpPr/>
            <p:nvPr/>
          </p:nvCxnSpPr>
          <p:spPr>
            <a:xfrm>
              <a:off x="1187624" y="3219001"/>
              <a:ext cx="0" cy="64098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avec flèche 42"/>
            <p:cNvCxnSpPr/>
            <p:nvPr/>
          </p:nvCxnSpPr>
          <p:spPr>
            <a:xfrm>
              <a:off x="2119762" y="3219001"/>
              <a:ext cx="0" cy="69053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à coins arrondis 43"/>
            <p:cNvSpPr/>
            <p:nvPr/>
          </p:nvSpPr>
          <p:spPr>
            <a:xfrm>
              <a:off x="1979712" y="3942231"/>
              <a:ext cx="864589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Etat des </a:t>
              </a:r>
            </a:p>
            <a:p>
              <a:pPr algn="ctr"/>
              <a:r>
                <a:rPr lang="fr-FR" sz="1350" b="1" dirty="0"/>
                <a:t>lieux</a:t>
              </a:r>
              <a:endParaRPr lang="fr-FR" sz="1350" dirty="0"/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5067841" y="4446830"/>
            <a:ext cx="41846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Présentation des documents validés 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1600" dirty="0"/>
              <a:t>Trame commune d’élaboration HET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1600" dirty="0"/>
              <a:t>Plans d’actions et priorisation des actions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1600" dirty="0"/>
              <a:t>Formulaire REX et modalités d’évaluation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fr-FR" sz="1600" dirty="0"/>
              <a:t>Formulaires de déclaration, suivi, levée</a:t>
            </a:r>
          </a:p>
          <a:p>
            <a:r>
              <a:rPr lang="fr-FR" sz="1600" dirty="0"/>
              <a:t>Calendrier de suivi des travaux interne des ES  </a:t>
            </a:r>
          </a:p>
        </p:txBody>
      </p:sp>
    </p:spTree>
    <p:extLst>
      <p:ext uri="{BB962C8B-B14F-4D97-AF65-F5344CB8AC3E}">
        <p14:creationId xmlns:p14="http://schemas.microsoft.com/office/powerpoint/2010/main" val="3777954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1 - La démarche </a:t>
            </a:r>
            <a:r>
              <a:rPr lang="fr-FR" sz="2800" dirty="0"/>
              <a:t>- établissements -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86306" y="1897918"/>
            <a:ext cx="8850190" cy="4483410"/>
            <a:chOff x="64297" y="1870274"/>
            <a:chExt cx="8850190" cy="4483410"/>
          </a:xfrm>
        </p:grpSpPr>
        <p:sp>
          <p:nvSpPr>
            <p:cNvPr id="6" name="Flèche droite 5"/>
            <p:cNvSpPr/>
            <p:nvPr/>
          </p:nvSpPr>
          <p:spPr>
            <a:xfrm>
              <a:off x="715786" y="2275814"/>
              <a:ext cx="7964005" cy="151216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916246" y="2275814"/>
              <a:ext cx="576064" cy="37698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15785" y="2654992"/>
              <a:ext cx="7964006" cy="38769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Triangle isocèle 8"/>
            <p:cNvSpPr/>
            <p:nvPr/>
          </p:nvSpPr>
          <p:spPr>
            <a:xfrm rot="17093346">
              <a:off x="7917972" y="2006278"/>
              <a:ext cx="862488" cy="940502"/>
            </a:xfrm>
            <a:prstGeom prst="triangle">
              <a:avLst>
                <a:gd name="adj" fmla="val 6498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22838" y="1870274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1" name="Groupe 10"/>
            <p:cNvGrpSpPr/>
            <p:nvPr/>
          </p:nvGrpSpPr>
          <p:grpSpPr>
            <a:xfrm>
              <a:off x="4237231" y="1982213"/>
              <a:ext cx="478785" cy="728409"/>
              <a:chOff x="4078400" y="909109"/>
              <a:chExt cx="478785" cy="728409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2" name="Rectangle 51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Avril</a:t>
                </a:r>
                <a:endParaRPr lang="fr-FR" sz="13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2016</a:t>
                </a:r>
              </a:p>
            </p:txBody>
          </p:sp>
        </p:grpSp>
        <p:grpSp>
          <p:nvGrpSpPr>
            <p:cNvPr id="12" name="Groupe 11"/>
            <p:cNvGrpSpPr/>
            <p:nvPr/>
          </p:nvGrpSpPr>
          <p:grpSpPr>
            <a:xfrm>
              <a:off x="3648397" y="1975052"/>
              <a:ext cx="478785" cy="728409"/>
              <a:chOff x="3550089" y="901948"/>
              <a:chExt cx="478785" cy="72840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0" name="Rectangle 49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Mars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2016</a:t>
                </a:r>
                <a:r>
                  <a:rPr lang="fr-FR" sz="1300" kern="1200" dirty="0"/>
                  <a:t> </a:t>
                </a:r>
              </a:p>
            </p:txBody>
          </p:sp>
        </p:grpSp>
        <p:grpSp>
          <p:nvGrpSpPr>
            <p:cNvPr id="13" name="Groupe 12"/>
            <p:cNvGrpSpPr/>
            <p:nvPr/>
          </p:nvGrpSpPr>
          <p:grpSpPr>
            <a:xfrm>
              <a:off x="1320095" y="1955946"/>
              <a:ext cx="1278452" cy="754676"/>
              <a:chOff x="1221787" y="882842"/>
              <a:chExt cx="1278452" cy="754676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221787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8" name="Rectangle 47"/>
              <p:cNvSpPr/>
              <p:nvPr/>
            </p:nvSpPr>
            <p:spPr>
              <a:xfrm>
                <a:off x="2021454" y="882842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 err="1"/>
                  <a:t>Nov</a:t>
                </a:r>
                <a:endParaRPr lang="fr-FR" sz="1300" kern="12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grpSp>
          <p:nvGrpSpPr>
            <p:cNvPr id="14" name="Groupe 13"/>
            <p:cNvGrpSpPr/>
            <p:nvPr/>
          </p:nvGrpSpPr>
          <p:grpSpPr>
            <a:xfrm>
              <a:off x="762534" y="1958944"/>
              <a:ext cx="1217178" cy="737357"/>
              <a:chOff x="664226" y="885840"/>
              <a:chExt cx="1217178" cy="737357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64226" y="89478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6" name="Rectangle 45"/>
              <p:cNvSpPr/>
              <p:nvPr/>
            </p:nvSpPr>
            <p:spPr>
              <a:xfrm>
                <a:off x="1461179" y="885840"/>
                <a:ext cx="42022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Sept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849591" y="1964169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Mars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2015</a:t>
              </a: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64297" y="2722693"/>
              <a:ext cx="1069248" cy="576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Épidémie grippale</a:t>
              </a:r>
              <a:endParaRPr lang="fr-FR" sz="1350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546438" y="2986063"/>
              <a:ext cx="1174262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Réunions de </a:t>
              </a:r>
            </a:p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travail (5)</a:t>
              </a:r>
            </a:p>
            <a:p>
              <a:endParaRPr lang="fr-FR" sz="1350" dirty="0"/>
            </a:p>
          </p:txBody>
        </p:sp>
        <p:cxnSp>
          <p:nvCxnSpPr>
            <p:cNvPr id="18" name="Connecteur droit 17"/>
            <p:cNvCxnSpPr/>
            <p:nvPr/>
          </p:nvCxnSpPr>
          <p:spPr>
            <a:xfrm>
              <a:off x="2369049" y="3058122"/>
              <a:ext cx="6998" cy="343234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3887789" y="3056530"/>
              <a:ext cx="2491" cy="348302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à coins arrondis 19"/>
            <p:cNvSpPr/>
            <p:nvPr/>
          </p:nvSpPr>
          <p:spPr>
            <a:xfrm>
              <a:off x="1753622" y="4933973"/>
              <a:ext cx="153993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Réunion initiale</a:t>
              </a:r>
              <a:endParaRPr lang="fr-FR" sz="1350" dirty="0"/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1860007" y="3219001"/>
              <a:ext cx="0" cy="16938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4489917" y="2661632"/>
              <a:ext cx="10075" cy="146323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à coins arrondis 22"/>
            <p:cNvSpPr/>
            <p:nvPr/>
          </p:nvSpPr>
          <p:spPr>
            <a:xfrm>
              <a:off x="3342243" y="4048483"/>
              <a:ext cx="2597909" cy="222657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b="1" dirty="0">
                  <a:solidFill>
                    <a:schemeClr val="tx1"/>
                  </a:solidFill>
                </a:rPr>
                <a:t>Restitution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40271" y="1994717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 err="1"/>
                <a:t>Nov</a:t>
              </a:r>
              <a:r>
                <a:rPr lang="fr-FR" sz="1300" kern="1200" dirty="0"/>
                <a:t>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2016</a:t>
              </a: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4709376" y="3068960"/>
              <a:ext cx="420511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50" b="1" spc="190" dirty="0">
                  <a:solidFill>
                    <a:schemeClr val="bg1"/>
                  </a:solidFill>
                </a:rPr>
                <a:t>Travail dans les établissements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7736758" y="2564904"/>
              <a:ext cx="75555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ARS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7724890" y="2977989"/>
              <a:ext cx="907617" cy="5230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ES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598921" y="5777172"/>
              <a:ext cx="218802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Enquêtes de ressenti </a:t>
              </a:r>
            </a:p>
            <a:p>
              <a:pPr algn="ctr"/>
              <a:r>
                <a:rPr lang="fr-FR" sz="1350" b="1" dirty="0"/>
                <a:t>SU et SAMU</a:t>
              </a:r>
              <a:endParaRPr lang="fr-FR" sz="1350" dirty="0"/>
            </a:p>
          </p:txBody>
        </p:sp>
        <p:cxnSp>
          <p:nvCxnSpPr>
            <p:cNvPr id="34" name="Connecteur droit avec flèche 33"/>
            <p:cNvCxnSpPr/>
            <p:nvPr/>
          </p:nvCxnSpPr>
          <p:spPr>
            <a:xfrm>
              <a:off x="1548209" y="3219001"/>
              <a:ext cx="0" cy="244224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à coins arrondis 35"/>
            <p:cNvSpPr/>
            <p:nvPr/>
          </p:nvSpPr>
          <p:spPr>
            <a:xfrm>
              <a:off x="3970550" y="4534918"/>
              <a:ext cx="983497" cy="69635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Dispositif ES</a:t>
              </a:r>
            </a:p>
          </p:txBody>
        </p:sp>
        <p:sp>
          <p:nvSpPr>
            <p:cNvPr id="39" name="Rectangle à coins arrondis 38"/>
            <p:cNvSpPr/>
            <p:nvPr/>
          </p:nvSpPr>
          <p:spPr>
            <a:xfrm>
              <a:off x="178182" y="3909535"/>
              <a:ext cx="119238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Demande </a:t>
              </a:r>
            </a:p>
            <a:p>
              <a:pPr algn="ctr"/>
              <a:r>
                <a:rPr lang="fr-FR" sz="1350" b="1" dirty="0"/>
                <a:t>des ES</a:t>
              </a:r>
              <a:endParaRPr lang="fr-FR" sz="1350" dirty="0"/>
            </a:p>
          </p:txBody>
        </p:sp>
        <p:cxnSp>
          <p:nvCxnSpPr>
            <p:cNvPr id="40" name="Connecteur droit avec flèche 39"/>
            <p:cNvCxnSpPr/>
            <p:nvPr/>
          </p:nvCxnSpPr>
          <p:spPr>
            <a:xfrm>
              <a:off x="1187624" y="3219001"/>
              <a:ext cx="0" cy="64098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avec flèche 42"/>
            <p:cNvCxnSpPr/>
            <p:nvPr/>
          </p:nvCxnSpPr>
          <p:spPr>
            <a:xfrm>
              <a:off x="2119762" y="3219001"/>
              <a:ext cx="0" cy="69053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à coins arrondis 43"/>
            <p:cNvSpPr/>
            <p:nvPr/>
          </p:nvSpPr>
          <p:spPr>
            <a:xfrm>
              <a:off x="1979712" y="3942231"/>
              <a:ext cx="864589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Etat des </a:t>
              </a:r>
            </a:p>
            <a:p>
              <a:pPr algn="ctr"/>
              <a:r>
                <a:rPr lang="fr-FR" sz="1350" b="1" dirty="0"/>
                <a:t>lieux</a:t>
              </a:r>
              <a:endParaRPr lang="fr-FR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1463702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1 - La démarche </a:t>
            </a:r>
            <a:r>
              <a:rPr lang="fr-FR" sz="2800" dirty="0"/>
              <a:t>- établissements -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86306" y="1897918"/>
            <a:ext cx="8850190" cy="4483410"/>
            <a:chOff x="64297" y="1870274"/>
            <a:chExt cx="8850190" cy="4483410"/>
          </a:xfrm>
        </p:grpSpPr>
        <p:sp>
          <p:nvSpPr>
            <p:cNvPr id="6" name="Flèche droite 5"/>
            <p:cNvSpPr/>
            <p:nvPr/>
          </p:nvSpPr>
          <p:spPr>
            <a:xfrm>
              <a:off x="715786" y="2275814"/>
              <a:ext cx="7964005" cy="151216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916246" y="2275814"/>
              <a:ext cx="576064" cy="37698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15785" y="2654992"/>
              <a:ext cx="7964006" cy="38769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Triangle isocèle 8"/>
            <p:cNvSpPr/>
            <p:nvPr/>
          </p:nvSpPr>
          <p:spPr>
            <a:xfrm rot="17093346">
              <a:off x="7917972" y="2006278"/>
              <a:ext cx="862488" cy="940502"/>
            </a:xfrm>
            <a:prstGeom prst="triangle">
              <a:avLst>
                <a:gd name="adj" fmla="val 6498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22838" y="1870274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1" name="Groupe 10"/>
            <p:cNvGrpSpPr/>
            <p:nvPr/>
          </p:nvGrpSpPr>
          <p:grpSpPr>
            <a:xfrm>
              <a:off x="4237231" y="1982213"/>
              <a:ext cx="478785" cy="728409"/>
              <a:chOff x="4078400" y="909109"/>
              <a:chExt cx="478785" cy="728409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2" name="Rectangle 51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Avril</a:t>
                </a:r>
                <a:endParaRPr lang="fr-FR" sz="13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2016</a:t>
                </a:r>
              </a:p>
            </p:txBody>
          </p:sp>
        </p:grpSp>
        <p:grpSp>
          <p:nvGrpSpPr>
            <p:cNvPr id="12" name="Groupe 11"/>
            <p:cNvGrpSpPr/>
            <p:nvPr/>
          </p:nvGrpSpPr>
          <p:grpSpPr>
            <a:xfrm>
              <a:off x="3648397" y="1975052"/>
              <a:ext cx="478785" cy="728409"/>
              <a:chOff x="3550089" y="901948"/>
              <a:chExt cx="478785" cy="72840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0" name="Rectangle 49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Mars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2016</a:t>
                </a:r>
                <a:r>
                  <a:rPr lang="fr-FR" sz="1300" kern="1200" dirty="0"/>
                  <a:t> </a:t>
                </a:r>
              </a:p>
            </p:txBody>
          </p:sp>
        </p:grpSp>
        <p:grpSp>
          <p:nvGrpSpPr>
            <p:cNvPr id="13" name="Groupe 12"/>
            <p:cNvGrpSpPr/>
            <p:nvPr/>
          </p:nvGrpSpPr>
          <p:grpSpPr>
            <a:xfrm>
              <a:off x="1320095" y="1955946"/>
              <a:ext cx="1278452" cy="754676"/>
              <a:chOff x="1221787" y="882842"/>
              <a:chExt cx="1278452" cy="754676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221787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8" name="Rectangle 47"/>
              <p:cNvSpPr/>
              <p:nvPr/>
            </p:nvSpPr>
            <p:spPr>
              <a:xfrm>
                <a:off x="2021454" y="882842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 err="1"/>
                  <a:t>Nov</a:t>
                </a:r>
                <a:endParaRPr lang="fr-FR" sz="1300" kern="12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grpSp>
          <p:nvGrpSpPr>
            <p:cNvPr id="14" name="Groupe 13"/>
            <p:cNvGrpSpPr/>
            <p:nvPr/>
          </p:nvGrpSpPr>
          <p:grpSpPr>
            <a:xfrm>
              <a:off x="762534" y="1958944"/>
              <a:ext cx="1217178" cy="737357"/>
              <a:chOff x="664226" y="885840"/>
              <a:chExt cx="1217178" cy="737357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64226" y="89478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6" name="Rectangle 45"/>
              <p:cNvSpPr/>
              <p:nvPr/>
            </p:nvSpPr>
            <p:spPr>
              <a:xfrm>
                <a:off x="1461179" y="885840"/>
                <a:ext cx="42022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Sept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849591" y="1964169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Mars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2015</a:t>
              </a: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64297" y="2722693"/>
              <a:ext cx="1069248" cy="576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Épidémie grippale</a:t>
              </a:r>
              <a:endParaRPr lang="fr-FR" sz="1350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546438" y="2986063"/>
              <a:ext cx="1174262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Réunions de </a:t>
              </a:r>
            </a:p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travail (5)</a:t>
              </a:r>
            </a:p>
            <a:p>
              <a:endParaRPr lang="fr-FR" sz="1350" dirty="0"/>
            </a:p>
          </p:txBody>
        </p:sp>
        <p:cxnSp>
          <p:nvCxnSpPr>
            <p:cNvPr id="18" name="Connecteur droit 17"/>
            <p:cNvCxnSpPr/>
            <p:nvPr/>
          </p:nvCxnSpPr>
          <p:spPr>
            <a:xfrm>
              <a:off x="2369049" y="3058122"/>
              <a:ext cx="6998" cy="343234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3887789" y="3056530"/>
              <a:ext cx="2491" cy="348302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à coins arrondis 19"/>
            <p:cNvSpPr/>
            <p:nvPr/>
          </p:nvSpPr>
          <p:spPr>
            <a:xfrm>
              <a:off x="1753622" y="4933973"/>
              <a:ext cx="153993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Réunion initiale</a:t>
              </a:r>
              <a:endParaRPr lang="fr-FR" sz="1350" dirty="0"/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1860007" y="3219001"/>
              <a:ext cx="0" cy="16938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4489917" y="2661632"/>
              <a:ext cx="10075" cy="146323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à coins arrondis 22"/>
            <p:cNvSpPr/>
            <p:nvPr/>
          </p:nvSpPr>
          <p:spPr>
            <a:xfrm>
              <a:off x="3342243" y="4048483"/>
              <a:ext cx="2597909" cy="222657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b="1" dirty="0">
                  <a:solidFill>
                    <a:schemeClr val="tx1"/>
                  </a:solidFill>
                </a:rPr>
                <a:t>Restitution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40271" y="1994717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 err="1"/>
                <a:t>Nov</a:t>
              </a:r>
              <a:r>
                <a:rPr lang="fr-FR" sz="1300" kern="1200" dirty="0"/>
                <a:t>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2016</a:t>
              </a:r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6811931" y="4046240"/>
              <a:ext cx="1321126" cy="63317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Bilan des </a:t>
              </a:r>
            </a:p>
            <a:p>
              <a:pPr algn="ctr"/>
              <a:r>
                <a:rPr lang="fr-FR" sz="1350" b="1" dirty="0"/>
                <a:t>travaux ES</a:t>
              </a:r>
            </a:p>
          </p:txBody>
        </p:sp>
        <p:cxnSp>
          <p:nvCxnSpPr>
            <p:cNvPr id="27" name="Connecteur droit avec flèche 26"/>
            <p:cNvCxnSpPr/>
            <p:nvPr/>
          </p:nvCxnSpPr>
          <p:spPr>
            <a:xfrm flipH="1">
              <a:off x="7379663" y="3299205"/>
              <a:ext cx="11024" cy="64302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4709376" y="3068960"/>
              <a:ext cx="420511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50" b="1" spc="190" dirty="0">
                  <a:solidFill>
                    <a:schemeClr val="bg1"/>
                  </a:solidFill>
                </a:rPr>
                <a:t>Travail dans les établissements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7736758" y="2564904"/>
              <a:ext cx="75555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ARS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7724890" y="2977989"/>
              <a:ext cx="907617" cy="5230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ES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598921" y="5777172"/>
              <a:ext cx="218802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Enquêtes de ressenti </a:t>
              </a:r>
            </a:p>
            <a:p>
              <a:pPr algn="ctr"/>
              <a:r>
                <a:rPr lang="fr-FR" sz="1350" b="1" dirty="0"/>
                <a:t>SU et SAMU</a:t>
              </a:r>
              <a:endParaRPr lang="fr-FR" sz="1350" dirty="0"/>
            </a:p>
          </p:txBody>
        </p:sp>
        <p:cxnSp>
          <p:nvCxnSpPr>
            <p:cNvPr id="34" name="Connecteur droit avec flèche 33"/>
            <p:cNvCxnSpPr/>
            <p:nvPr/>
          </p:nvCxnSpPr>
          <p:spPr>
            <a:xfrm>
              <a:off x="1548209" y="3219001"/>
              <a:ext cx="0" cy="244224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à coins arrondis 35"/>
            <p:cNvSpPr/>
            <p:nvPr/>
          </p:nvSpPr>
          <p:spPr>
            <a:xfrm>
              <a:off x="3970550" y="4534918"/>
              <a:ext cx="983497" cy="69635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Dispositif ES</a:t>
              </a:r>
            </a:p>
          </p:txBody>
        </p:sp>
        <p:sp>
          <p:nvSpPr>
            <p:cNvPr id="39" name="Rectangle à coins arrondis 38"/>
            <p:cNvSpPr/>
            <p:nvPr/>
          </p:nvSpPr>
          <p:spPr>
            <a:xfrm>
              <a:off x="178182" y="3909535"/>
              <a:ext cx="119238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Demande </a:t>
              </a:r>
            </a:p>
            <a:p>
              <a:pPr algn="ctr"/>
              <a:r>
                <a:rPr lang="fr-FR" sz="1350" b="1" dirty="0"/>
                <a:t>des ES</a:t>
              </a:r>
              <a:endParaRPr lang="fr-FR" sz="1350" dirty="0"/>
            </a:p>
          </p:txBody>
        </p:sp>
        <p:cxnSp>
          <p:nvCxnSpPr>
            <p:cNvPr id="40" name="Connecteur droit avec flèche 39"/>
            <p:cNvCxnSpPr/>
            <p:nvPr/>
          </p:nvCxnSpPr>
          <p:spPr>
            <a:xfrm>
              <a:off x="1187624" y="3219001"/>
              <a:ext cx="0" cy="64098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avec flèche 42"/>
            <p:cNvCxnSpPr/>
            <p:nvPr/>
          </p:nvCxnSpPr>
          <p:spPr>
            <a:xfrm>
              <a:off x="2119762" y="3219001"/>
              <a:ext cx="0" cy="69053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à coins arrondis 43"/>
            <p:cNvSpPr/>
            <p:nvPr/>
          </p:nvSpPr>
          <p:spPr>
            <a:xfrm>
              <a:off x="1979712" y="3942231"/>
              <a:ext cx="864589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Etat des </a:t>
              </a:r>
            </a:p>
            <a:p>
              <a:pPr algn="ctr"/>
              <a:r>
                <a:rPr lang="fr-FR" sz="1350" b="1" dirty="0"/>
                <a:t>lieux</a:t>
              </a:r>
              <a:endParaRPr lang="fr-FR" sz="1350" dirty="0"/>
            </a:p>
          </p:txBody>
        </p:sp>
      </p:grpSp>
      <p:sp>
        <p:nvSpPr>
          <p:cNvPr id="53" name="ZoneTexte 52"/>
          <p:cNvSpPr txBox="1"/>
          <p:nvPr/>
        </p:nvSpPr>
        <p:spPr>
          <a:xfrm>
            <a:off x="5508104" y="4843414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/>
              <a:t>Composition des groupes établissements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/>
              <a:t>Etat d’avancement et appui sur les  travaux régionaux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/>
              <a:t>Bilan des  tensions été</a:t>
            </a:r>
          </a:p>
        </p:txBody>
      </p:sp>
    </p:spTree>
    <p:extLst>
      <p:ext uri="{BB962C8B-B14F-4D97-AF65-F5344CB8AC3E}">
        <p14:creationId xmlns:p14="http://schemas.microsoft.com/office/powerpoint/2010/main" val="3795776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1 - La démarche </a:t>
            </a:r>
            <a:r>
              <a:rPr lang="fr-FR" sz="2800" dirty="0"/>
              <a:t>- ARS -</a:t>
            </a:r>
            <a:r>
              <a:rPr lang="fr-FR" dirty="0"/>
              <a:t>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86306" y="1142242"/>
            <a:ext cx="8850190" cy="5239086"/>
            <a:chOff x="64297" y="1114598"/>
            <a:chExt cx="8850190" cy="5239086"/>
          </a:xfrm>
        </p:grpSpPr>
        <p:sp>
          <p:nvSpPr>
            <p:cNvPr id="6" name="Flèche droite 5"/>
            <p:cNvSpPr/>
            <p:nvPr/>
          </p:nvSpPr>
          <p:spPr>
            <a:xfrm>
              <a:off x="715786" y="2275814"/>
              <a:ext cx="7964005" cy="151216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916246" y="2275814"/>
              <a:ext cx="576064" cy="37698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15785" y="2654992"/>
              <a:ext cx="7964006" cy="38769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Triangle isocèle 8"/>
            <p:cNvSpPr/>
            <p:nvPr/>
          </p:nvSpPr>
          <p:spPr>
            <a:xfrm rot="17093346">
              <a:off x="7917972" y="2006278"/>
              <a:ext cx="862488" cy="940502"/>
            </a:xfrm>
            <a:prstGeom prst="triangle">
              <a:avLst>
                <a:gd name="adj" fmla="val 6498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22838" y="1870274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1" name="Groupe 10"/>
            <p:cNvGrpSpPr/>
            <p:nvPr/>
          </p:nvGrpSpPr>
          <p:grpSpPr>
            <a:xfrm>
              <a:off x="4237231" y="1982213"/>
              <a:ext cx="478785" cy="728409"/>
              <a:chOff x="4078400" y="909109"/>
              <a:chExt cx="478785" cy="728409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2" name="Rectangle 51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Avril</a:t>
                </a:r>
                <a:endParaRPr lang="fr-FR" sz="13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2016</a:t>
                </a:r>
              </a:p>
            </p:txBody>
          </p:sp>
        </p:grpSp>
        <p:grpSp>
          <p:nvGrpSpPr>
            <p:cNvPr id="12" name="Groupe 11"/>
            <p:cNvGrpSpPr/>
            <p:nvPr/>
          </p:nvGrpSpPr>
          <p:grpSpPr>
            <a:xfrm>
              <a:off x="3648397" y="1975052"/>
              <a:ext cx="478785" cy="728409"/>
              <a:chOff x="3550089" y="901948"/>
              <a:chExt cx="478785" cy="72840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0" name="Rectangle 49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Mars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2016</a:t>
                </a:r>
                <a:r>
                  <a:rPr lang="fr-FR" sz="1300" kern="1200" dirty="0"/>
                  <a:t> </a:t>
                </a:r>
              </a:p>
            </p:txBody>
          </p:sp>
        </p:grpSp>
        <p:grpSp>
          <p:nvGrpSpPr>
            <p:cNvPr id="13" name="Groupe 12"/>
            <p:cNvGrpSpPr/>
            <p:nvPr/>
          </p:nvGrpSpPr>
          <p:grpSpPr>
            <a:xfrm>
              <a:off x="1320095" y="1955946"/>
              <a:ext cx="1278452" cy="754676"/>
              <a:chOff x="1221787" y="882842"/>
              <a:chExt cx="1278452" cy="754676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221787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8" name="Rectangle 47"/>
              <p:cNvSpPr/>
              <p:nvPr/>
            </p:nvSpPr>
            <p:spPr>
              <a:xfrm>
                <a:off x="2021454" y="882842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 err="1"/>
                  <a:t>Nov</a:t>
                </a:r>
                <a:endParaRPr lang="fr-FR" sz="1300" kern="12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grpSp>
          <p:nvGrpSpPr>
            <p:cNvPr id="14" name="Groupe 13"/>
            <p:cNvGrpSpPr/>
            <p:nvPr/>
          </p:nvGrpSpPr>
          <p:grpSpPr>
            <a:xfrm>
              <a:off x="762534" y="1958944"/>
              <a:ext cx="1217178" cy="737357"/>
              <a:chOff x="664226" y="885840"/>
              <a:chExt cx="1217178" cy="737357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64226" y="89478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6" name="Rectangle 45"/>
              <p:cNvSpPr/>
              <p:nvPr/>
            </p:nvSpPr>
            <p:spPr>
              <a:xfrm>
                <a:off x="1461179" y="885840"/>
                <a:ext cx="42022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Sept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849591" y="1964169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Mars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2015</a:t>
              </a: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64297" y="2722693"/>
              <a:ext cx="1069248" cy="576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Épidémie grippale</a:t>
              </a:r>
              <a:endParaRPr lang="fr-FR" sz="1350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546438" y="2986063"/>
              <a:ext cx="1174262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Réunions de </a:t>
              </a:r>
            </a:p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travail (5)</a:t>
              </a:r>
            </a:p>
            <a:p>
              <a:endParaRPr lang="fr-FR" sz="1350" dirty="0"/>
            </a:p>
          </p:txBody>
        </p:sp>
        <p:cxnSp>
          <p:nvCxnSpPr>
            <p:cNvPr id="18" name="Connecteur droit 17"/>
            <p:cNvCxnSpPr/>
            <p:nvPr/>
          </p:nvCxnSpPr>
          <p:spPr>
            <a:xfrm>
              <a:off x="2368741" y="2677877"/>
              <a:ext cx="7306" cy="708041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3882974" y="2688717"/>
              <a:ext cx="7306" cy="708041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à coins arrondis 19"/>
            <p:cNvSpPr/>
            <p:nvPr/>
          </p:nvSpPr>
          <p:spPr>
            <a:xfrm>
              <a:off x="1753622" y="4933973"/>
              <a:ext cx="153993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Réunion initiale</a:t>
              </a:r>
              <a:endParaRPr lang="fr-FR" sz="1350" dirty="0"/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1860007" y="3219001"/>
              <a:ext cx="0" cy="16938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4489917" y="2661632"/>
              <a:ext cx="10075" cy="146323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à coins arrondis 22"/>
            <p:cNvSpPr/>
            <p:nvPr/>
          </p:nvSpPr>
          <p:spPr>
            <a:xfrm>
              <a:off x="3342243" y="4048483"/>
              <a:ext cx="2597909" cy="222657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b="1" dirty="0">
                  <a:solidFill>
                    <a:schemeClr val="tx1"/>
                  </a:solidFill>
                </a:rPr>
                <a:t>Restitution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40271" y="1994717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 err="1"/>
                <a:t>Nov</a:t>
              </a:r>
              <a:r>
                <a:rPr lang="fr-FR" sz="1300" kern="1200" dirty="0"/>
                <a:t>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2016</a:t>
              </a:r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6811931" y="4046240"/>
              <a:ext cx="1321126" cy="63317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Bilan des </a:t>
              </a:r>
            </a:p>
            <a:p>
              <a:pPr algn="ctr"/>
              <a:r>
                <a:rPr lang="fr-FR" sz="1350" b="1" dirty="0"/>
                <a:t>travaux ES</a:t>
              </a:r>
            </a:p>
          </p:txBody>
        </p:sp>
        <p:cxnSp>
          <p:nvCxnSpPr>
            <p:cNvPr id="27" name="Connecteur droit avec flèche 26"/>
            <p:cNvCxnSpPr/>
            <p:nvPr/>
          </p:nvCxnSpPr>
          <p:spPr>
            <a:xfrm flipH="1">
              <a:off x="7379663" y="3299205"/>
              <a:ext cx="11024" cy="64302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4709376" y="3068960"/>
              <a:ext cx="420511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50" b="1" spc="190" dirty="0">
                  <a:solidFill>
                    <a:schemeClr val="bg1"/>
                  </a:solidFill>
                </a:rPr>
                <a:t>Travail dans les établissements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7736758" y="2564904"/>
              <a:ext cx="75555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ARS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7724890" y="2977989"/>
              <a:ext cx="907617" cy="5230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ES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598921" y="5777172"/>
              <a:ext cx="218802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Enquêtes de ressenti </a:t>
              </a:r>
            </a:p>
            <a:p>
              <a:pPr algn="ctr"/>
              <a:r>
                <a:rPr lang="fr-FR" sz="1350" b="1" dirty="0"/>
                <a:t>SU et SAMU</a:t>
              </a:r>
              <a:endParaRPr lang="fr-FR" sz="1350" dirty="0"/>
            </a:p>
          </p:txBody>
        </p:sp>
        <p:cxnSp>
          <p:nvCxnSpPr>
            <p:cNvPr id="34" name="Connecteur droit avec flèche 33"/>
            <p:cNvCxnSpPr/>
            <p:nvPr/>
          </p:nvCxnSpPr>
          <p:spPr>
            <a:xfrm>
              <a:off x="1548209" y="3219001"/>
              <a:ext cx="0" cy="244224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à coins arrondis 35"/>
            <p:cNvSpPr/>
            <p:nvPr/>
          </p:nvSpPr>
          <p:spPr>
            <a:xfrm>
              <a:off x="3970550" y="4534918"/>
              <a:ext cx="983497" cy="69635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Dispositif ES</a:t>
              </a:r>
            </a:p>
          </p:txBody>
        </p:sp>
        <p:sp>
          <p:nvSpPr>
            <p:cNvPr id="39" name="Rectangle à coins arrondis 38"/>
            <p:cNvSpPr/>
            <p:nvPr/>
          </p:nvSpPr>
          <p:spPr>
            <a:xfrm>
              <a:off x="178182" y="3909535"/>
              <a:ext cx="119238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Demande </a:t>
              </a:r>
            </a:p>
            <a:p>
              <a:pPr algn="ctr"/>
              <a:r>
                <a:rPr lang="fr-FR" sz="1350" b="1" dirty="0"/>
                <a:t>des ES</a:t>
              </a:r>
              <a:endParaRPr lang="fr-FR" sz="1350" dirty="0"/>
            </a:p>
          </p:txBody>
        </p:sp>
        <p:cxnSp>
          <p:nvCxnSpPr>
            <p:cNvPr id="40" name="Connecteur droit avec flèche 39"/>
            <p:cNvCxnSpPr/>
            <p:nvPr/>
          </p:nvCxnSpPr>
          <p:spPr>
            <a:xfrm>
              <a:off x="1187624" y="3219001"/>
              <a:ext cx="0" cy="64098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avec flèche 40"/>
            <p:cNvCxnSpPr/>
            <p:nvPr/>
          </p:nvCxnSpPr>
          <p:spPr>
            <a:xfrm flipH="1" flipV="1">
              <a:off x="2811753" y="1700808"/>
              <a:ext cx="1120" cy="102231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à coins arrondis 41"/>
            <p:cNvSpPr/>
            <p:nvPr/>
          </p:nvSpPr>
          <p:spPr>
            <a:xfrm>
              <a:off x="2182178" y="1114598"/>
              <a:ext cx="1209532" cy="51396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Présentation</a:t>
              </a:r>
            </a:p>
          </p:txBody>
        </p:sp>
        <p:cxnSp>
          <p:nvCxnSpPr>
            <p:cNvPr id="43" name="Connecteur droit avec flèche 42"/>
            <p:cNvCxnSpPr/>
            <p:nvPr/>
          </p:nvCxnSpPr>
          <p:spPr>
            <a:xfrm>
              <a:off x="2119762" y="3219001"/>
              <a:ext cx="0" cy="69053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à coins arrondis 43"/>
            <p:cNvSpPr/>
            <p:nvPr/>
          </p:nvSpPr>
          <p:spPr>
            <a:xfrm>
              <a:off x="1979712" y="3942231"/>
              <a:ext cx="864589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Etat des </a:t>
              </a:r>
            </a:p>
            <a:p>
              <a:pPr algn="ctr"/>
              <a:r>
                <a:rPr lang="fr-FR" sz="1350" b="1" dirty="0"/>
                <a:t>lieux</a:t>
              </a:r>
              <a:endParaRPr lang="fr-FR" sz="1350" dirty="0"/>
            </a:p>
          </p:txBody>
        </p:sp>
      </p:grpSp>
      <p:sp>
        <p:nvSpPr>
          <p:cNvPr id="54" name="ZoneTexte 53"/>
          <p:cNvSpPr txBox="1"/>
          <p:nvPr/>
        </p:nvSpPr>
        <p:spPr>
          <a:xfrm>
            <a:off x="3574575" y="1142242"/>
            <a:ext cx="5569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Précédée de diffusion de documents et recommandations  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Référents Urgences et  Cellule de Veille , d’Alerte et Gestion Sanitaire </a:t>
            </a:r>
          </a:p>
        </p:txBody>
      </p:sp>
    </p:spTree>
    <p:extLst>
      <p:ext uri="{BB962C8B-B14F-4D97-AF65-F5344CB8AC3E}">
        <p14:creationId xmlns:p14="http://schemas.microsoft.com/office/powerpoint/2010/main" val="3405304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1 - La démarche </a:t>
            </a:r>
            <a:r>
              <a:rPr lang="fr-FR" sz="2800" dirty="0"/>
              <a:t>- ARS -</a:t>
            </a:r>
            <a:r>
              <a:rPr lang="fr-FR" dirty="0"/>
              <a:t>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86306" y="1142242"/>
            <a:ext cx="8850190" cy="5239086"/>
            <a:chOff x="64297" y="1114598"/>
            <a:chExt cx="8850190" cy="5239086"/>
          </a:xfrm>
        </p:grpSpPr>
        <p:sp>
          <p:nvSpPr>
            <p:cNvPr id="6" name="Flèche droite 5"/>
            <p:cNvSpPr/>
            <p:nvPr/>
          </p:nvSpPr>
          <p:spPr>
            <a:xfrm>
              <a:off x="715786" y="2275814"/>
              <a:ext cx="7964005" cy="151216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916246" y="2275814"/>
              <a:ext cx="576064" cy="37698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15785" y="2654992"/>
              <a:ext cx="7964006" cy="38769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Triangle isocèle 8"/>
            <p:cNvSpPr/>
            <p:nvPr/>
          </p:nvSpPr>
          <p:spPr>
            <a:xfrm rot="17093346">
              <a:off x="7917972" y="2006278"/>
              <a:ext cx="862488" cy="940502"/>
            </a:xfrm>
            <a:prstGeom prst="triangle">
              <a:avLst>
                <a:gd name="adj" fmla="val 6498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22838" y="1870274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1" name="Groupe 10"/>
            <p:cNvGrpSpPr/>
            <p:nvPr/>
          </p:nvGrpSpPr>
          <p:grpSpPr>
            <a:xfrm>
              <a:off x="4237231" y="1982213"/>
              <a:ext cx="478785" cy="728409"/>
              <a:chOff x="4078400" y="909109"/>
              <a:chExt cx="478785" cy="728409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2" name="Rectangle 51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Avril</a:t>
                </a:r>
                <a:endParaRPr lang="fr-FR" sz="13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2016</a:t>
                </a:r>
              </a:p>
            </p:txBody>
          </p:sp>
        </p:grpSp>
        <p:grpSp>
          <p:nvGrpSpPr>
            <p:cNvPr id="12" name="Groupe 11"/>
            <p:cNvGrpSpPr/>
            <p:nvPr/>
          </p:nvGrpSpPr>
          <p:grpSpPr>
            <a:xfrm>
              <a:off x="3648397" y="1975052"/>
              <a:ext cx="478785" cy="728409"/>
              <a:chOff x="3550089" y="901948"/>
              <a:chExt cx="478785" cy="72840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0" name="Rectangle 49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Mars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2016</a:t>
                </a:r>
                <a:r>
                  <a:rPr lang="fr-FR" sz="1300" kern="1200" dirty="0"/>
                  <a:t> </a:t>
                </a:r>
              </a:p>
            </p:txBody>
          </p:sp>
        </p:grpSp>
        <p:grpSp>
          <p:nvGrpSpPr>
            <p:cNvPr id="13" name="Groupe 12"/>
            <p:cNvGrpSpPr/>
            <p:nvPr/>
          </p:nvGrpSpPr>
          <p:grpSpPr>
            <a:xfrm>
              <a:off x="1320095" y="1955946"/>
              <a:ext cx="1278452" cy="754676"/>
              <a:chOff x="1221787" y="882842"/>
              <a:chExt cx="1278452" cy="754676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221787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8" name="Rectangle 47"/>
              <p:cNvSpPr/>
              <p:nvPr/>
            </p:nvSpPr>
            <p:spPr>
              <a:xfrm>
                <a:off x="2021454" y="882842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 err="1"/>
                  <a:t>Nov</a:t>
                </a:r>
                <a:endParaRPr lang="fr-FR" sz="1300" kern="12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grpSp>
          <p:nvGrpSpPr>
            <p:cNvPr id="14" name="Groupe 13"/>
            <p:cNvGrpSpPr/>
            <p:nvPr/>
          </p:nvGrpSpPr>
          <p:grpSpPr>
            <a:xfrm>
              <a:off x="762534" y="1958944"/>
              <a:ext cx="1217178" cy="737357"/>
              <a:chOff x="664226" y="885840"/>
              <a:chExt cx="1217178" cy="737357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64226" y="89478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6" name="Rectangle 45"/>
              <p:cNvSpPr/>
              <p:nvPr/>
            </p:nvSpPr>
            <p:spPr>
              <a:xfrm>
                <a:off x="1461179" y="885840"/>
                <a:ext cx="42022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Sept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849591" y="1964169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Mars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2015</a:t>
              </a: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64297" y="2722693"/>
              <a:ext cx="1069248" cy="576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Épidémie grippale</a:t>
              </a:r>
              <a:endParaRPr lang="fr-FR" sz="1350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546438" y="2986063"/>
              <a:ext cx="1174262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Réunions de </a:t>
              </a:r>
            </a:p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travail (5)</a:t>
              </a:r>
            </a:p>
            <a:p>
              <a:endParaRPr lang="fr-FR" sz="1350" dirty="0"/>
            </a:p>
          </p:txBody>
        </p:sp>
        <p:cxnSp>
          <p:nvCxnSpPr>
            <p:cNvPr id="18" name="Connecteur droit 17"/>
            <p:cNvCxnSpPr/>
            <p:nvPr/>
          </p:nvCxnSpPr>
          <p:spPr>
            <a:xfrm>
              <a:off x="2368741" y="2677877"/>
              <a:ext cx="7306" cy="708041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3882974" y="2688717"/>
              <a:ext cx="7306" cy="708041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à coins arrondis 19"/>
            <p:cNvSpPr/>
            <p:nvPr/>
          </p:nvSpPr>
          <p:spPr>
            <a:xfrm>
              <a:off x="1753622" y="4933973"/>
              <a:ext cx="153993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Réunion initiale</a:t>
              </a:r>
              <a:endParaRPr lang="fr-FR" sz="1350" dirty="0"/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1860007" y="3219001"/>
              <a:ext cx="0" cy="16938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4489917" y="2661632"/>
              <a:ext cx="10075" cy="146323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à coins arrondis 22"/>
            <p:cNvSpPr/>
            <p:nvPr/>
          </p:nvSpPr>
          <p:spPr>
            <a:xfrm>
              <a:off x="3342243" y="4048483"/>
              <a:ext cx="2597909" cy="222657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b="1" dirty="0">
                  <a:solidFill>
                    <a:schemeClr val="tx1"/>
                  </a:solidFill>
                </a:rPr>
                <a:t>Restitution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40271" y="1994717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 err="1"/>
                <a:t>Nov</a:t>
              </a:r>
              <a:r>
                <a:rPr lang="fr-FR" sz="1300" kern="1200" dirty="0"/>
                <a:t>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2016</a:t>
              </a:r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6811931" y="4046240"/>
              <a:ext cx="1321126" cy="63317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Bilan des </a:t>
              </a:r>
            </a:p>
            <a:p>
              <a:pPr algn="ctr"/>
              <a:r>
                <a:rPr lang="fr-FR" sz="1350" b="1" dirty="0"/>
                <a:t>travaux ES</a:t>
              </a:r>
            </a:p>
          </p:txBody>
        </p:sp>
        <p:cxnSp>
          <p:nvCxnSpPr>
            <p:cNvPr id="27" name="Connecteur droit avec flèche 26"/>
            <p:cNvCxnSpPr/>
            <p:nvPr/>
          </p:nvCxnSpPr>
          <p:spPr>
            <a:xfrm flipH="1">
              <a:off x="7379663" y="3299205"/>
              <a:ext cx="11024" cy="64302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4709376" y="3068960"/>
              <a:ext cx="420511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50" b="1" spc="190" dirty="0">
                  <a:solidFill>
                    <a:schemeClr val="bg1"/>
                  </a:solidFill>
                </a:rPr>
                <a:t>Travail dans les établissements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7736758" y="2564904"/>
              <a:ext cx="75555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ARS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7724890" y="2977989"/>
              <a:ext cx="907617" cy="5230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ES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598921" y="5777172"/>
              <a:ext cx="218802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Enquêtes de ressenti </a:t>
              </a:r>
            </a:p>
            <a:p>
              <a:pPr algn="ctr"/>
              <a:r>
                <a:rPr lang="fr-FR" sz="1350" b="1" dirty="0"/>
                <a:t>SU et SAMU</a:t>
              </a:r>
              <a:endParaRPr lang="fr-FR" sz="1350" dirty="0"/>
            </a:p>
          </p:txBody>
        </p:sp>
        <p:cxnSp>
          <p:nvCxnSpPr>
            <p:cNvPr id="34" name="Connecteur droit avec flèche 33"/>
            <p:cNvCxnSpPr/>
            <p:nvPr/>
          </p:nvCxnSpPr>
          <p:spPr>
            <a:xfrm>
              <a:off x="1548209" y="3219001"/>
              <a:ext cx="0" cy="244224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à coins arrondis 35"/>
            <p:cNvSpPr/>
            <p:nvPr/>
          </p:nvSpPr>
          <p:spPr>
            <a:xfrm>
              <a:off x="3970550" y="4534918"/>
              <a:ext cx="983497" cy="69635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Dispositif ES</a:t>
              </a:r>
            </a:p>
          </p:txBody>
        </p:sp>
        <p:sp>
          <p:nvSpPr>
            <p:cNvPr id="39" name="Rectangle à coins arrondis 38"/>
            <p:cNvSpPr/>
            <p:nvPr/>
          </p:nvSpPr>
          <p:spPr>
            <a:xfrm>
              <a:off x="178182" y="3909535"/>
              <a:ext cx="119238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Demande </a:t>
              </a:r>
            </a:p>
            <a:p>
              <a:pPr algn="ctr"/>
              <a:r>
                <a:rPr lang="fr-FR" sz="1350" b="1" dirty="0"/>
                <a:t>des ES</a:t>
              </a:r>
              <a:endParaRPr lang="fr-FR" sz="1350" dirty="0"/>
            </a:p>
          </p:txBody>
        </p:sp>
        <p:cxnSp>
          <p:nvCxnSpPr>
            <p:cNvPr id="40" name="Connecteur droit avec flèche 39"/>
            <p:cNvCxnSpPr/>
            <p:nvPr/>
          </p:nvCxnSpPr>
          <p:spPr>
            <a:xfrm>
              <a:off x="1187624" y="3219001"/>
              <a:ext cx="0" cy="64098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avec flèche 40"/>
            <p:cNvCxnSpPr/>
            <p:nvPr/>
          </p:nvCxnSpPr>
          <p:spPr>
            <a:xfrm flipH="1" flipV="1">
              <a:off x="2811753" y="1700808"/>
              <a:ext cx="1120" cy="102231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à coins arrondis 41"/>
            <p:cNvSpPr/>
            <p:nvPr/>
          </p:nvSpPr>
          <p:spPr>
            <a:xfrm>
              <a:off x="2182178" y="1114598"/>
              <a:ext cx="1209532" cy="51396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Présentation</a:t>
              </a:r>
            </a:p>
          </p:txBody>
        </p:sp>
        <p:cxnSp>
          <p:nvCxnSpPr>
            <p:cNvPr id="43" name="Connecteur droit avec flèche 42"/>
            <p:cNvCxnSpPr/>
            <p:nvPr/>
          </p:nvCxnSpPr>
          <p:spPr>
            <a:xfrm>
              <a:off x="2119762" y="3219001"/>
              <a:ext cx="0" cy="69053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à coins arrondis 43"/>
            <p:cNvSpPr/>
            <p:nvPr/>
          </p:nvSpPr>
          <p:spPr>
            <a:xfrm>
              <a:off x="1979712" y="3942231"/>
              <a:ext cx="864589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Etat des </a:t>
              </a:r>
            </a:p>
            <a:p>
              <a:pPr algn="ctr"/>
              <a:r>
                <a:rPr lang="fr-FR" sz="1350" b="1" dirty="0"/>
                <a:t>lieux</a:t>
              </a:r>
              <a:endParaRPr lang="fr-FR" sz="1350" dirty="0"/>
            </a:p>
          </p:txBody>
        </p:sp>
      </p:grpSp>
      <p:sp>
        <p:nvSpPr>
          <p:cNvPr id="53" name="ZoneTexte 52"/>
          <p:cNvSpPr txBox="1"/>
          <p:nvPr/>
        </p:nvSpPr>
        <p:spPr>
          <a:xfrm>
            <a:off x="3574575" y="1142242"/>
            <a:ext cx="446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dirty="0"/>
              <a:t>Présentation projet 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/>
              <a:t>Propositions :  Veille régionale et plan ARS spécifique </a:t>
            </a:r>
          </a:p>
        </p:txBody>
      </p:sp>
    </p:spTree>
    <p:extLst>
      <p:ext uri="{BB962C8B-B14F-4D97-AF65-F5344CB8AC3E}">
        <p14:creationId xmlns:p14="http://schemas.microsoft.com/office/powerpoint/2010/main" val="785159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1 - La démarche </a:t>
            </a:r>
            <a:r>
              <a:rPr lang="fr-FR" sz="2800" dirty="0"/>
              <a:t>- ARS -</a:t>
            </a:r>
            <a:r>
              <a:rPr lang="fr-FR" dirty="0"/>
              <a:t>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86306" y="1142242"/>
            <a:ext cx="8850190" cy="5239086"/>
            <a:chOff x="64297" y="1114598"/>
            <a:chExt cx="8850190" cy="5239086"/>
          </a:xfrm>
        </p:grpSpPr>
        <p:sp>
          <p:nvSpPr>
            <p:cNvPr id="6" name="Flèche droite 5"/>
            <p:cNvSpPr/>
            <p:nvPr/>
          </p:nvSpPr>
          <p:spPr>
            <a:xfrm>
              <a:off x="715786" y="2275814"/>
              <a:ext cx="7964005" cy="151216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916246" y="2275814"/>
              <a:ext cx="576064" cy="37698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15785" y="2654992"/>
              <a:ext cx="7964006" cy="38769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Triangle isocèle 8"/>
            <p:cNvSpPr/>
            <p:nvPr/>
          </p:nvSpPr>
          <p:spPr>
            <a:xfrm rot="17093346">
              <a:off x="7917972" y="2006278"/>
              <a:ext cx="862488" cy="940502"/>
            </a:xfrm>
            <a:prstGeom prst="triangle">
              <a:avLst>
                <a:gd name="adj" fmla="val 6498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22838" y="1870274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1" name="Groupe 10"/>
            <p:cNvGrpSpPr/>
            <p:nvPr/>
          </p:nvGrpSpPr>
          <p:grpSpPr>
            <a:xfrm>
              <a:off x="4237231" y="1982213"/>
              <a:ext cx="478785" cy="728409"/>
              <a:chOff x="4078400" y="909109"/>
              <a:chExt cx="478785" cy="728409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2" name="Rectangle 51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Avril</a:t>
                </a:r>
                <a:endParaRPr lang="fr-FR" sz="13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2016</a:t>
                </a:r>
              </a:p>
            </p:txBody>
          </p:sp>
        </p:grpSp>
        <p:grpSp>
          <p:nvGrpSpPr>
            <p:cNvPr id="12" name="Groupe 11"/>
            <p:cNvGrpSpPr/>
            <p:nvPr/>
          </p:nvGrpSpPr>
          <p:grpSpPr>
            <a:xfrm>
              <a:off x="3648397" y="1975052"/>
              <a:ext cx="478785" cy="728409"/>
              <a:chOff x="3550089" y="901948"/>
              <a:chExt cx="478785" cy="72840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0" name="Rectangle 49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Mars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2016</a:t>
                </a:r>
                <a:r>
                  <a:rPr lang="fr-FR" sz="1300" kern="1200" dirty="0"/>
                  <a:t> </a:t>
                </a:r>
              </a:p>
            </p:txBody>
          </p:sp>
        </p:grpSp>
        <p:grpSp>
          <p:nvGrpSpPr>
            <p:cNvPr id="13" name="Groupe 12"/>
            <p:cNvGrpSpPr/>
            <p:nvPr/>
          </p:nvGrpSpPr>
          <p:grpSpPr>
            <a:xfrm>
              <a:off x="1320095" y="1955946"/>
              <a:ext cx="1278452" cy="754676"/>
              <a:chOff x="1221787" y="882842"/>
              <a:chExt cx="1278452" cy="754676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221787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8" name="Rectangle 47"/>
              <p:cNvSpPr/>
              <p:nvPr/>
            </p:nvSpPr>
            <p:spPr>
              <a:xfrm>
                <a:off x="2021454" y="882842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 err="1"/>
                  <a:t>Nov</a:t>
                </a:r>
                <a:endParaRPr lang="fr-FR" sz="1300" kern="12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grpSp>
          <p:nvGrpSpPr>
            <p:cNvPr id="14" name="Groupe 13"/>
            <p:cNvGrpSpPr/>
            <p:nvPr/>
          </p:nvGrpSpPr>
          <p:grpSpPr>
            <a:xfrm>
              <a:off x="762534" y="1958944"/>
              <a:ext cx="1217178" cy="737357"/>
              <a:chOff x="664226" y="885840"/>
              <a:chExt cx="1217178" cy="737357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64226" y="89478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6" name="Rectangle 45"/>
              <p:cNvSpPr/>
              <p:nvPr/>
            </p:nvSpPr>
            <p:spPr>
              <a:xfrm>
                <a:off x="1461179" y="885840"/>
                <a:ext cx="42022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Sept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849591" y="1964169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Mars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2015</a:t>
              </a: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64297" y="2722693"/>
              <a:ext cx="1069248" cy="576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Épidémie grippale</a:t>
              </a:r>
              <a:endParaRPr lang="fr-FR" sz="1350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546438" y="2986063"/>
              <a:ext cx="1174262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Réunions de </a:t>
              </a:r>
            </a:p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travail (5)</a:t>
              </a:r>
            </a:p>
            <a:p>
              <a:endParaRPr lang="fr-FR" sz="1350" dirty="0"/>
            </a:p>
          </p:txBody>
        </p:sp>
        <p:cxnSp>
          <p:nvCxnSpPr>
            <p:cNvPr id="18" name="Connecteur droit 17"/>
            <p:cNvCxnSpPr/>
            <p:nvPr/>
          </p:nvCxnSpPr>
          <p:spPr>
            <a:xfrm>
              <a:off x="2368741" y="2677877"/>
              <a:ext cx="7306" cy="708041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3882974" y="2688717"/>
              <a:ext cx="7306" cy="708041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à coins arrondis 19"/>
            <p:cNvSpPr/>
            <p:nvPr/>
          </p:nvSpPr>
          <p:spPr>
            <a:xfrm>
              <a:off x="1753622" y="4933973"/>
              <a:ext cx="153993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Réunion initiale</a:t>
              </a:r>
              <a:endParaRPr lang="fr-FR" sz="1350" dirty="0"/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1860007" y="3219001"/>
              <a:ext cx="0" cy="16938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4489917" y="2661632"/>
              <a:ext cx="10075" cy="146323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à coins arrondis 22"/>
            <p:cNvSpPr/>
            <p:nvPr/>
          </p:nvSpPr>
          <p:spPr>
            <a:xfrm>
              <a:off x="3342243" y="4048483"/>
              <a:ext cx="2597909" cy="222657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b="1" dirty="0">
                  <a:solidFill>
                    <a:schemeClr val="tx1"/>
                  </a:solidFill>
                </a:rPr>
                <a:t>Restitution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40271" y="1994717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 err="1"/>
                <a:t>Nov</a:t>
              </a:r>
              <a:r>
                <a:rPr lang="fr-FR" sz="1300" kern="1200" dirty="0"/>
                <a:t>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2016</a:t>
              </a:r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6811931" y="4046240"/>
              <a:ext cx="1321126" cy="63317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Bilan des </a:t>
              </a:r>
            </a:p>
            <a:p>
              <a:pPr algn="ctr"/>
              <a:r>
                <a:rPr lang="fr-FR" sz="1350" b="1" dirty="0"/>
                <a:t>travaux ES</a:t>
              </a:r>
            </a:p>
          </p:txBody>
        </p:sp>
        <p:cxnSp>
          <p:nvCxnSpPr>
            <p:cNvPr id="27" name="Connecteur droit avec flèche 26"/>
            <p:cNvCxnSpPr/>
            <p:nvPr/>
          </p:nvCxnSpPr>
          <p:spPr>
            <a:xfrm flipH="1">
              <a:off x="7379663" y="3299205"/>
              <a:ext cx="11024" cy="64302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4709376" y="3068960"/>
              <a:ext cx="420511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50" b="1" spc="190" dirty="0">
                  <a:solidFill>
                    <a:schemeClr val="bg1"/>
                  </a:solidFill>
                </a:rPr>
                <a:t>Travail dans les établissements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7736758" y="2564904"/>
              <a:ext cx="75555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ARS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7724890" y="2977989"/>
              <a:ext cx="907617" cy="5230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ES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598921" y="5777172"/>
              <a:ext cx="218802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Enquêtes de ressenti </a:t>
              </a:r>
            </a:p>
            <a:p>
              <a:pPr algn="ctr"/>
              <a:r>
                <a:rPr lang="fr-FR" sz="1350" b="1" dirty="0"/>
                <a:t>SU et SAMU</a:t>
              </a:r>
              <a:endParaRPr lang="fr-FR" sz="1350" dirty="0"/>
            </a:p>
          </p:txBody>
        </p:sp>
        <p:cxnSp>
          <p:nvCxnSpPr>
            <p:cNvPr id="34" name="Connecteur droit avec flèche 33"/>
            <p:cNvCxnSpPr/>
            <p:nvPr/>
          </p:nvCxnSpPr>
          <p:spPr>
            <a:xfrm>
              <a:off x="1548209" y="3219001"/>
              <a:ext cx="0" cy="244224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à coins arrondis 35"/>
            <p:cNvSpPr/>
            <p:nvPr/>
          </p:nvSpPr>
          <p:spPr>
            <a:xfrm>
              <a:off x="3970550" y="4534918"/>
              <a:ext cx="983497" cy="69635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Dispositif ES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2296588" y="2636912"/>
              <a:ext cx="167396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solidFill>
                    <a:schemeClr val="bg1"/>
                  </a:solidFill>
                </a:rPr>
                <a:t>Réunions ARS – RBU </a:t>
              </a:r>
            </a:p>
            <a:p>
              <a:pPr algn="ctr"/>
              <a:r>
                <a:rPr lang="fr-FR" sz="1100" b="1" dirty="0">
                  <a:solidFill>
                    <a:schemeClr val="bg1"/>
                  </a:solidFill>
                </a:rPr>
                <a:t>Travail en interne à l’ARS</a:t>
              </a:r>
            </a:p>
          </p:txBody>
        </p:sp>
        <p:sp>
          <p:nvSpPr>
            <p:cNvPr id="39" name="Rectangle à coins arrondis 38"/>
            <p:cNvSpPr/>
            <p:nvPr/>
          </p:nvSpPr>
          <p:spPr>
            <a:xfrm>
              <a:off x="178182" y="3909535"/>
              <a:ext cx="119238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Demande </a:t>
              </a:r>
            </a:p>
            <a:p>
              <a:pPr algn="ctr"/>
              <a:r>
                <a:rPr lang="fr-FR" sz="1350" b="1" dirty="0"/>
                <a:t>des ES</a:t>
              </a:r>
              <a:endParaRPr lang="fr-FR" sz="1350" dirty="0"/>
            </a:p>
          </p:txBody>
        </p:sp>
        <p:cxnSp>
          <p:nvCxnSpPr>
            <p:cNvPr id="40" name="Connecteur droit avec flèche 39"/>
            <p:cNvCxnSpPr/>
            <p:nvPr/>
          </p:nvCxnSpPr>
          <p:spPr>
            <a:xfrm>
              <a:off x="1187624" y="3219001"/>
              <a:ext cx="0" cy="64098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avec flèche 40"/>
            <p:cNvCxnSpPr/>
            <p:nvPr/>
          </p:nvCxnSpPr>
          <p:spPr>
            <a:xfrm flipH="1" flipV="1">
              <a:off x="2811753" y="1700808"/>
              <a:ext cx="1120" cy="102231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à coins arrondis 41"/>
            <p:cNvSpPr/>
            <p:nvPr/>
          </p:nvSpPr>
          <p:spPr>
            <a:xfrm>
              <a:off x="2182178" y="1114598"/>
              <a:ext cx="1209532" cy="51396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Présentation</a:t>
              </a:r>
            </a:p>
          </p:txBody>
        </p:sp>
        <p:cxnSp>
          <p:nvCxnSpPr>
            <p:cNvPr id="43" name="Connecteur droit avec flèche 42"/>
            <p:cNvCxnSpPr/>
            <p:nvPr/>
          </p:nvCxnSpPr>
          <p:spPr>
            <a:xfrm>
              <a:off x="2119762" y="3219001"/>
              <a:ext cx="0" cy="69053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à coins arrondis 43"/>
            <p:cNvSpPr/>
            <p:nvPr/>
          </p:nvSpPr>
          <p:spPr>
            <a:xfrm>
              <a:off x="1979712" y="3942231"/>
              <a:ext cx="864589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Etat des </a:t>
              </a:r>
            </a:p>
            <a:p>
              <a:pPr algn="ctr"/>
              <a:r>
                <a:rPr lang="fr-FR" sz="1350" b="1" dirty="0"/>
                <a:t>lieux</a:t>
              </a:r>
              <a:endParaRPr lang="fr-FR" sz="1350" dirty="0"/>
            </a:p>
          </p:txBody>
        </p:sp>
      </p:grpSp>
      <p:sp>
        <p:nvSpPr>
          <p:cNvPr id="53" name="ZoneTexte 52"/>
          <p:cNvSpPr txBox="1"/>
          <p:nvPr/>
        </p:nvSpPr>
        <p:spPr>
          <a:xfrm>
            <a:off x="3608115" y="1375404"/>
            <a:ext cx="5428381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    Lien avec travaux ES</a:t>
            </a:r>
            <a:endParaRPr lang="fr-FR" sz="1200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FR" sz="1200" dirty="0"/>
              <a:t> En parallèle progression  projet ORU (outil de traitement des données)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200" dirty="0"/>
              <a:t> Travail en interne ARS et élaboration d’un plan spécifique ARS</a:t>
            </a:r>
          </a:p>
        </p:txBody>
      </p:sp>
      <p:cxnSp>
        <p:nvCxnSpPr>
          <p:cNvPr id="54" name="Connecteur droit avec flèche 53"/>
          <p:cNvCxnSpPr/>
          <p:nvPr/>
        </p:nvCxnSpPr>
        <p:spPr>
          <a:xfrm flipV="1">
            <a:off x="3707904" y="2042311"/>
            <a:ext cx="0" cy="663499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255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1 - La démarche </a:t>
            </a:r>
            <a:r>
              <a:rPr lang="fr-FR" sz="2800" dirty="0"/>
              <a:t>- ARS -</a:t>
            </a:r>
            <a:r>
              <a:rPr lang="fr-FR" dirty="0"/>
              <a:t>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86306" y="1142242"/>
            <a:ext cx="8850190" cy="5239086"/>
            <a:chOff x="64297" y="1114598"/>
            <a:chExt cx="8850190" cy="5239086"/>
          </a:xfrm>
        </p:grpSpPr>
        <p:sp>
          <p:nvSpPr>
            <p:cNvPr id="6" name="Flèche droite 5"/>
            <p:cNvSpPr/>
            <p:nvPr/>
          </p:nvSpPr>
          <p:spPr>
            <a:xfrm>
              <a:off x="715786" y="2275814"/>
              <a:ext cx="7964005" cy="151216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916246" y="2275814"/>
              <a:ext cx="576064" cy="37698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15785" y="2654992"/>
              <a:ext cx="7964006" cy="38769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Triangle isocèle 8"/>
            <p:cNvSpPr/>
            <p:nvPr/>
          </p:nvSpPr>
          <p:spPr>
            <a:xfrm rot="17093346">
              <a:off x="7917972" y="2006278"/>
              <a:ext cx="862488" cy="940502"/>
            </a:xfrm>
            <a:prstGeom prst="triangle">
              <a:avLst>
                <a:gd name="adj" fmla="val 6498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22838" y="1870274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1" name="Groupe 10"/>
            <p:cNvGrpSpPr/>
            <p:nvPr/>
          </p:nvGrpSpPr>
          <p:grpSpPr>
            <a:xfrm>
              <a:off x="4237231" y="1982213"/>
              <a:ext cx="478785" cy="728409"/>
              <a:chOff x="4078400" y="909109"/>
              <a:chExt cx="478785" cy="728409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2" name="Rectangle 51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Avril</a:t>
                </a:r>
                <a:endParaRPr lang="fr-FR" sz="13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2016</a:t>
                </a:r>
              </a:p>
            </p:txBody>
          </p:sp>
        </p:grpSp>
        <p:grpSp>
          <p:nvGrpSpPr>
            <p:cNvPr id="12" name="Groupe 11"/>
            <p:cNvGrpSpPr/>
            <p:nvPr/>
          </p:nvGrpSpPr>
          <p:grpSpPr>
            <a:xfrm>
              <a:off x="3648397" y="1975052"/>
              <a:ext cx="478785" cy="728409"/>
              <a:chOff x="3550089" y="901948"/>
              <a:chExt cx="478785" cy="72840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0" name="Rectangle 49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Mars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2016</a:t>
                </a:r>
                <a:r>
                  <a:rPr lang="fr-FR" sz="1300" kern="1200" dirty="0"/>
                  <a:t> </a:t>
                </a:r>
              </a:p>
            </p:txBody>
          </p:sp>
        </p:grpSp>
        <p:grpSp>
          <p:nvGrpSpPr>
            <p:cNvPr id="13" name="Groupe 12"/>
            <p:cNvGrpSpPr/>
            <p:nvPr/>
          </p:nvGrpSpPr>
          <p:grpSpPr>
            <a:xfrm>
              <a:off x="1320095" y="1955946"/>
              <a:ext cx="1278452" cy="754676"/>
              <a:chOff x="1221787" y="882842"/>
              <a:chExt cx="1278452" cy="754676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221787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8" name="Rectangle 47"/>
              <p:cNvSpPr/>
              <p:nvPr/>
            </p:nvSpPr>
            <p:spPr>
              <a:xfrm>
                <a:off x="2021454" y="882842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 err="1"/>
                  <a:t>Nov</a:t>
                </a:r>
                <a:endParaRPr lang="fr-FR" sz="1300" kern="12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grpSp>
          <p:nvGrpSpPr>
            <p:cNvPr id="14" name="Groupe 13"/>
            <p:cNvGrpSpPr/>
            <p:nvPr/>
          </p:nvGrpSpPr>
          <p:grpSpPr>
            <a:xfrm>
              <a:off x="762534" y="1958944"/>
              <a:ext cx="1217178" cy="737357"/>
              <a:chOff x="664226" y="885840"/>
              <a:chExt cx="1217178" cy="737357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64226" y="89478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6" name="Rectangle 45"/>
              <p:cNvSpPr/>
              <p:nvPr/>
            </p:nvSpPr>
            <p:spPr>
              <a:xfrm>
                <a:off x="1461179" y="885840"/>
                <a:ext cx="42022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Sept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849591" y="1964169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Mars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2015</a:t>
              </a: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64297" y="2722693"/>
              <a:ext cx="1069248" cy="576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Épidémie grippale</a:t>
              </a:r>
              <a:endParaRPr lang="fr-FR" sz="1350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546438" y="2986063"/>
              <a:ext cx="1174262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Réunions de </a:t>
              </a:r>
            </a:p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travail (5)</a:t>
              </a:r>
            </a:p>
            <a:p>
              <a:endParaRPr lang="fr-FR" sz="1350" dirty="0"/>
            </a:p>
          </p:txBody>
        </p:sp>
        <p:cxnSp>
          <p:nvCxnSpPr>
            <p:cNvPr id="18" name="Connecteur droit 17"/>
            <p:cNvCxnSpPr/>
            <p:nvPr/>
          </p:nvCxnSpPr>
          <p:spPr>
            <a:xfrm>
              <a:off x="2368741" y="2677877"/>
              <a:ext cx="7306" cy="708041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3882974" y="2688717"/>
              <a:ext cx="7306" cy="708041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à coins arrondis 19"/>
            <p:cNvSpPr/>
            <p:nvPr/>
          </p:nvSpPr>
          <p:spPr>
            <a:xfrm>
              <a:off x="1753622" y="4933973"/>
              <a:ext cx="153993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Réunion initiale</a:t>
              </a:r>
              <a:endParaRPr lang="fr-FR" sz="1350" dirty="0"/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1860007" y="3219001"/>
              <a:ext cx="0" cy="16938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4489917" y="2661632"/>
              <a:ext cx="10075" cy="146323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à coins arrondis 22"/>
            <p:cNvSpPr/>
            <p:nvPr/>
          </p:nvSpPr>
          <p:spPr>
            <a:xfrm>
              <a:off x="3342243" y="4048483"/>
              <a:ext cx="2597909" cy="222657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b="1" dirty="0">
                  <a:solidFill>
                    <a:schemeClr val="tx1"/>
                  </a:solidFill>
                </a:rPr>
                <a:t>Restitution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40271" y="1994717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 err="1"/>
                <a:t>Nov</a:t>
              </a:r>
              <a:r>
                <a:rPr lang="fr-FR" sz="1300" kern="1200" dirty="0"/>
                <a:t>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2016</a:t>
              </a:r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6811931" y="4046240"/>
              <a:ext cx="1321126" cy="63317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Bilan des </a:t>
              </a:r>
            </a:p>
            <a:p>
              <a:pPr algn="ctr"/>
              <a:r>
                <a:rPr lang="fr-FR" sz="1350" b="1" dirty="0"/>
                <a:t>travaux ES</a:t>
              </a:r>
            </a:p>
          </p:txBody>
        </p:sp>
        <p:cxnSp>
          <p:nvCxnSpPr>
            <p:cNvPr id="27" name="Connecteur droit avec flèche 26"/>
            <p:cNvCxnSpPr/>
            <p:nvPr/>
          </p:nvCxnSpPr>
          <p:spPr>
            <a:xfrm flipH="1">
              <a:off x="7379663" y="3299205"/>
              <a:ext cx="11024" cy="64302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4709376" y="3068960"/>
              <a:ext cx="420511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50" b="1" spc="190" dirty="0">
                  <a:solidFill>
                    <a:schemeClr val="bg1"/>
                  </a:solidFill>
                </a:rPr>
                <a:t>Travail dans les établissements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7736758" y="2564904"/>
              <a:ext cx="75555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ARS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7724890" y="2977989"/>
              <a:ext cx="907617" cy="5230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ES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598921" y="5777172"/>
              <a:ext cx="218802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Enquêtes de ressenti </a:t>
              </a:r>
            </a:p>
            <a:p>
              <a:pPr algn="ctr"/>
              <a:r>
                <a:rPr lang="fr-FR" sz="1350" b="1" dirty="0"/>
                <a:t>SU et SAMU</a:t>
              </a:r>
              <a:endParaRPr lang="fr-FR" sz="1350" dirty="0"/>
            </a:p>
          </p:txBody>
        </p:sp>
        <p:cxnSp>
          <p:nvCxnSpPr>
            <p:cNvPr id="34" name="Connecteur droit avec flèche 33"/>
            <p:cNvCxnSpPr/>
            <p:nvPr/>
          </p:nvCxnSpPr>
          <p:spPr>
            <a:xfrm>
              <a:off x="1548209" y="3219001"/>
              <a:ext cx="0" cy="244224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à coins arrondis 35"/>
            <p:cNvSpPr/>
            <p:nvPr/>
          </p:nvSpPr>
          <p:spPr>
            <a:xfrm>
              <a:off x="3970550" y="4534918"/>
              <a:ext cx="983497" cy="69635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Dispositif ES</a:t>
              </a:r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3970550" y="5540631"/>
              <a:ext cx="983497" cy="696351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Dispositif ARS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2296588" y="2636912"/>
              <a:ext cx="167396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solidFill>
                    <a:schemeClr val="bg1"/>
                  </a:solidFill>
                </a:rPr>
                <a:t>Réunions ARS – RBU </a:t>
              </a:r>
            </a:p>
            <a:p>
              <a:pPr algn="ctr"/>
              <a:r>
                <a:rPr lang="fr-FR" sz="1100" b="1" dirty="0">
                  <a:solidFill>
                    <a:schemeClr val="bg1"/>
                  </a:solidFill>
                </a:rPr>
                <a:t>Travail en interne à l’ARS</a:t>
              </a:r>
            </a:p>
          </p:txBody>
        </p:sp>
        <p:sp>
          <p:nvSpPr>
            <p:cNvPr id="39" name="Rectangle à coins arrondis 38"/>
            <p:cNvSpPr/>
            <p:nvPr/>
          </p:nvSpPr>
          <p:spPr>
            <a:xfrm>
              <a:off x="178182" y="3909535"/>
              <a:ext cx="119238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Demande </a:t>
              </a:r>
            </a:p>
            <a:p>
              <a:pPr algn="ctr"/>
              <a:r>
                <a:rPr lang="fr-FR" sz="1350" b="1" dirty="0"/>
                <a:t>des ES</a:t>
              </a:r>
              <a:endParaRPr lang="fr-FR" sz="1350" dirty="0"/>
            </a:p>
          </p:txBody>
        </p:sp>
        <p:cxnSp>
          <p:nvCxnSpPr>
            <p:cNvPr id="40" name="Connecteur droit avec flèche 39"/>
            <p:cNvCxnSpPr/>
            <p:nvPr/>
          </p:nvCxnSpPr>
          <p:spPr>
            <a:xfrm>
              <a:off x="1187624" y="3219001"/>
              <a:ext cx="0" cy="64098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avec flèche 40"/>
            <p:cNvCxnSpPr/>
            <p:nvPr/>
          </p:nvCxnSpPr>
          <p:spPr>
            <a:xfrm flipH="1" flipV="1">
              <a:off x="2811753" y="1700808"/>
              <a:ext cx="1120" cy="102231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à coins arrondis 41"/>
            <p:cNvSpPr/>
            <p:nvPr/>
          </p:nvSpPr>
          <p:spPr>
            <a:xfrm>
              <a:off x="2182178" y="1114598"/>
              <a:ext cx="1209532" cy="51396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Présentation</a:t>
              </a:r>
            </a:p>
          </p:txBody>
        </p:sp>
        <p:cxnSp>
          <p:nvCxnSpPr>
            <p:cNvPr id="43" name="Connecteur droit avec flèche 42"/>
            <p:cNvCxnSpPr/>
            <p:nvPr/>
          </p:nvCxnSpPr>
          <p:spPr>
            <a:xfrm>
              <a:off x="2119762" y="3219001"/>
              <a:ext cx="0" cy="69053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à coins arrondis 43"/>
            <p:cNvSpPr/>
            <p:nvPr/>
          </p:nvSpPr>
          <p:spPr>
            <a:xfrm>
              <a:off x="1979712" y="3942231"/>
              <a:ext cx="864589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Etat des </a:t>
              </a:r>
            </a:p>
            <a:p>
              <a:pPr algn="ctr"/>
              <a:r>
                <a:rPr lang="fr-FR" sz="1350" b="1" dirty="0"/>
                <a:t>lieux</a:t>
              </a:r>
              <a:endParaRPr lang="fr-FR" sz="1350" dirty="0"/>
            </a:p>
          </p:txBody>
        </p:sp>
      </p:grpSp>
      <p:sp>
        <p:nvSpPr>
          <p:cNvPr id="53" name="ZoneTexte 52"/>
          <p:cNvSpPr txBox="1"/>
          <p:nvPr/>
        </p:nvSpPr>
        <p:spPr>
          <a:xfrm>
            <a:off x="5076056" y="5568275"/>
            <a:ext cx="4067944" cy="73866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fr-FR" sz="1400" dirty="0"/>
              <a:t>Plan spécifique ARS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400" dirty="0"/>
              <a:t>Organisation veille et suivi des épisodes de tension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400" dirty="0"/>
              <a:t>Courrier du DGARS </a:t>
            </a:r>
          </a:p>
        </p:txBody>
      </p:sp>
    </p:spTree>
    <p:extLst>
      <p:ext uri="{BB962C8B-B14F-4D97-AF65-F5344CB8AC3E}">
        <p14:creationId xmlns:p14="http://schemas.microsoft.com/office/powerpoint/2010/main" val="4235712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1 - La démarche </a:t>
            </a:r>
            <a:r>
              <a:rPr lang="fr-FR" sz="2800" dirty="0"/>
              <a:t>- ARS -</a:t>
            </a:r>
            <a:r>
              <a:rPr lang="fr-FR" dirty="0"/>
              <a:t>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86306" y="1196083"/>
            <a:ext cx="8850190" cy="5239086"/>
            <a:chOff x="64297" y="1114598"/>
            <a:chExt cx="8850190" cy="5239086"/>
          </a:xfrm>
        </p:grpSpPr>
        <p:sp>
          <p:nvSpPr>
            <p:cNvPr id="6" name="Flèche droite 5"/>
            <p:cNvSpPr/>
            <p:nvPr/>
          </p:nvSpPr>
          <p:spPr>
            <a:xfrm>
              <a:off x="715786" y="2275814"/>
              <a:ext cx="7964005" cy="151216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916246" y="2275814"/>
              <a:ext cx="576064" cy="37698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15785" y="2654992"/>
              <a:ext cx="7964006" cy="38769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Triangle isocèle 8"/>
            <p:cNvSpPr/>
            <p:nvPr/>
          </p:nvSpPr>
          <p:spPr>
            <a:xfrm rot="17093346">
              <a:off x="7917972" y="2006278"/>
              <a:ext cx="862488" cy="940502"/>
            </a:xfrm>
            <a:prstGeom prst="triangle">
              <a:avLst>
                <a:gd name="adj" fmla="val 6498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22838" y="1870274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1" name="Groupe 10"/>
            <p:cNvGrpSpPr/>
            <p:nvPr/>
          </p:nvGrpSpPr>
          <p:grpSpPr>
            <a:xfrm>
              <a:off x="4237231" y="1982213"/>
              <a:ext cx="478785" cy="728409"/>
              <a:chOff x="4078400" y="909109"/>
              <a:chExt cx="478785" cy="728409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2" name="Rectangle 51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Avril</a:t>
                </a:r>
                <a:endParaRPr lang="fr-FR" sz="13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2016</a:t>
                </a:r>
              </a:p>
            </p:txBody>
          </p:sp>
        </p:grpSp>
        <p:grpSp>
          <p:nvGrpSpPr>
            <p:cNvPr id="12" name="Groupe 11"/>
            <p:cNvGrpSpPr/>
            <p:nvPr/>
          </p:nvGrpSpPr>
          <p:grpSpPr>
            <a:xfrm>
              <a:off x="3648397" y="1975052"/>
              <a:ext cx="478785" cy="728409"/>
              <a:chOff x="3550089" y="901948"/>
              <a:chExt cx="478785" cy="72840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0" name="Rectangle 49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Mars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2016</a:t>
                </a:r>
                <a:r>
                  <a:rPr lang="fr-FR" sz="1300" kern="1200" dirty="0"/>
                  <a:t> </a:t>
                </a:r>
              </a:p>
            </p:txBody>
          </p:sp>
        </p:grpSp>
        <p:grpSp>
          <p:nvGrpSpPr>
            <p:cNvPr id="13" name="Groupe 12"/>
            <p:cNvGrpSpPr/>
            <p:nvPr/>
          </p:nvGrpSpPr>
          <p:grpSpPr>
            <a:xfrm>
              <a:off x="1320095" y="1955946"/>
              <a:ext cx="1278452" cy="754676"/>
              <a:chOff x="1221787" y="882842"/>
              <a:chExt cx="1278452" cy="754676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221787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8" name="Rectangle 47"/>
              <p:cNvSpPr/>
              <p:nvPr/>
            </p:nvSpPr>
            <p:spPr>
              <a:xfrm>
                <a:off x="2021454" y="882842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 err="1"/>
                  <a:t>Nov</a:t>
                </a:r>
                <a:endParaRPr lang="fr-FR" sz="1300" kern="12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grpSp>
          <p:nvGrpSpPr>
            <p:cNvPr id="14" name="Groupe 13"/>
            <p:cNvGrpSpPr/>
            <p:nvPr/>
          </p:nvGrpSpPr>
          <p:grpSpPr>
            <a:xfrm>
              <a:off x="762534" y="1958944"/>
              <a:ext cx="1217178" cy="737357"/>
              <a:chOff x="664226" y="885840"/>
              <a:chExt cx="1217178" cy="737357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64226" y="89478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6" name="Rectangle 45"/>
              <p:cNvSpPr/>
              <p:nvPr/>
            </p:nvSpPr>
            <p:spPr>
              <a:xfrm>
                <a:off x="1461179" y="885840"/>
                <a:ext cx="42022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Sept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849591" y="1964169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Mars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2015</a:t>
              </a: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64297" y="2722693"/>
              <a:ext cx="1069248" cy="576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Épidémie grippale</a:t>
              </a:r>
              <a:endParaRPr lang="fr-FR" sz="1350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546438" y="2986063"/>
              <a:ext cx="1174262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Réunions de </a:t>
              </a:r>
            </a:p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travail (5)</a:t>
              </a:r>
            </a:p>
            <a:p>
              <a:endParaRPr lang="fr-FR" sz="1350" dirty="0"/>
            </a:p>
          </p:txBody>
        </p:sp>
        <p:cxnSp>
          <p:nvCxnSpPr>
            <p:cNvPr id="18" name="Connecteur droit 17"/>
            <p:cNvCxnSpPr/>
            <p:nvPr/>
          </p:nvCxnSpPr>
          <p:spPr>
            <a:xfrm>
              <a:off x="2368741" y="2677877"/>
              <a:ext cx="7306" cy="708041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3882974" y="2688717"/>
              <a:ext cx="7306" cy="708041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à coins arrondis 19"/>
            <p:cNvSpPr/>
            <p:nvPr/>
          </p:nvSpPr>
          <p:spPr>
            <a:xfrm>
              <a:off x="1753622" y="4933973"/>
              <a:ext cx="153993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Réunion initiale</a:t>
              </a:r>
              <a:endParaRPr lang="fr-FR" sz="1350" dirty="0"/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1860007" y="3219001"/>
              <a:ext cx="0" cy="16938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4489917" y="2661632"/>
              <a:ext cx="10075" cy="146323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à coins arrondis 22"/>
            <p:cNvSpPr/>
            <p:nvPr/>
          </p:nvSpPr>
          <p:spPr>
            <a:xfrm>
              <a:off x="3342243" y="4048483"/>
              <a:ext cx="2597909" cy="222657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b="1" dirty="0">
                  <a:solidFill>
                    <a:schemeClr val="tx1"/>
                  </a:solidFill>
                </a:rPr>
                <a:t>Restitution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40271" y="1994717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 err="1"/>
                <a:t>Nov</a:t>
              </a:r>
              <a:r>
                <a:rPr lang="fr-FR" sz="1300" kern="1200" dirty="0"/>
                <a:t>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2016</a:t>
              </a:r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6811931" y="4046240"/>
              <a:ext cx="1321126" cy="63317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Bilan des </a:t>
              </a:r>
            </a:p>
            <a:p>
              <a:pPr algn="ctr"/>
              <a:r>
                <a:rPr lang="fr-FR" sz="1350" b="1" dirty="0"/>
                <a:t>travaux ES</a:t>
              </a:r>
            </a:p>
          </p:txBody>
        </p:sp>
        <p:sp>
          <p:nvSpPr>
            <p:cNvPr id="26" name="Rectangle à coins arrondis 25"/>
            <p:cNvSpPr/>
            <p:nvPr/>
          </p:nvSpPr>
          <p:spPr>
            <a:xfrm>
              <a:off x="7146608" y="1351614"/>
              <a:ext cx="1057670" cy="51396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Intégration  des DD</a:t>
              </a:r>
            </a:p>
          </p:txBody>
        </p:sp>
        <p:cxnSp>
          <p:nvCxnSpPr>
            <p:cNvPr id="27" name="Connecteur droit avec flèche 26"/>
            <p:cNvCxnSpPr/>
            <p:nvPr/>
          </p:nvCxnSpPr>
          <p:spPr>
            <a:xfrm flipH="1">
              <a:off x="7379663" y="3299205"/>
              <a:ext cx="11024" cy="64302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4709376" y="3068960"/>
              <a:ext cx="420511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50" b="1" spc="190" dirty="0">
                  <a:solidFill>
                    <a:schemeClr val="bg1"/>
                  </a:solidFill>
                </a:rPr>
                <a:t>Travail dans les établissements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7736758" y="2564904"/>
              <a:ext cx="75555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ARS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7724890" y="2977989"/>
              <a:ext cx="907617" cy="5230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ES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cxnSp>
          <p:nvCxnSpPr>
            <p:cNvPr id="31" name="Connecteur droit avec flèche 30"/>
            <p:cNvCxnSpPr/>
            <p:nvPr/>
          </p:nvCxnSpPr>
          <p:spPr>
            <a:xfrm flipH="1">
              <a:off x="6516215" y="3299205"/>
              <a:ext cx="1" cy="1380205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à coins arrondis 31"/>
            <p:cNvSpPr/>
            <p:nvPr/>
          </p:nvSpPr>
          <p:spPr>
            <a:xfrm>
              <a:off x="5906960" y="4769508"/>
              <a:ext cx="1233311" cy="46176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 Présentation SAMU</a:t>
              </a: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598921" y="5777172"/>
              <a:ext cx="218802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Enquêtes de ressenti </a:t>
              </a:r>
            </a:p>
            <a:p>
              <a:pPr algn="ctr"/>
              <a:r>
                <a:rPr lang="fr-FR" sz="1350" b="1" dirty="0"/>
                <a:t>SU et SAMU</a:t>
              </a:r>
              <a:endParaRPr lang="fr-FR" sz="1350" dirty="0"/>
            </a:p>
          </p:txBody>
        </p:sp>
        <p:cxnSp>
          <p:nvCxnSpPr>
            <p:cNvPr id="34" name="Connecteur droit avec flèche 33"/>
            <p:cNvCxnSpPr/>
            <p:nvPr/>
          </p:nvCxnSpPr>
          <p:spPr>
            <a:xfrm>
              <a:off x="1548209" y="3219001"/>
              <a:ext cx="0" cy="244224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/>
            <p:cNvCxnSpPr/>
            <p:nvPr/>
          </p:nvCxnSpPr>
          <p:spPr>
            <a:xfrm flipV="1">
              <a:off x="7668344" y="1916832"/>
              <a:ext cx="0" cy="95342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à coins arrondis 35"/>
            <p:cNvSpPr/>
            <p:nvPr/>
          </p:nvSpPr>
          <p:spPr>
            <a:xfrm>
              <a:off x="3970550" y="4534918"/>
              <a:ext cx="983497" cy="69635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Dispositif ES</a:t>
              </a:r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3970550" y="5540631"/>
              <a:ext cx="983497" cy="696351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Dispositif ARS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2296588" y="2636912"/>
              <a:ext cx="167396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solidFill>
                    <a:schemeClr val="bg1"/>
                  </a:solidFill>
                </a:rPr>
                <a:t>Réunions ARS – RBU </a:t>
              </a:r>
            </a:p>
            <a:p>
              <a:pPr algn="ctr"/>
              <a:r>
                <a:rPr lang="fr-FR" sz="1100" b="1" dirty="0">
                  <a:solidFill>
                    <a:schemeClr val="bg1"/>
                  </a:solidFill>
                </a:rPr>
                <a:t>Travail en interne à l’ARS</a:t>
              </a:r>
            </a:p>
          </p:txBody>
        </p:sp>
        <p:sp>
          <p:nvSpPr>
            <p:cNvPr id="39" name="Rectangle à coins arrondis 38"/>
            <p:cNvSpPr/>
            <p:nvPr/>
          </p:nvSpPr>
          <p:spPr>
            <a:xfrm>
              <a:off x="178182" y="3909535"/>
              <a:ext cx="119238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Demande </a:t>
              </a:r>
            </a:p>
            <a:p>
              <a:pPr algn="ctr"/>
              <a:r>
                <a:rPr lang="fr-FR" sz="1350" b="1" dirty="0"/>
                <a:t>des ES</a:t>
              </a:r>
              <a:endParaRPr lang="fr-FR" sz="1350" dirty="0"/>
            </a:p>
          </p:txBody>
        </p:sp>
        <p:cxnSp>
          <p:nvCxnSpPr>
            <p:cNvPr id="40" name="Connecteur droit avec flèche 39"/>
            <p:cNvCxnSpPr/>
            <p:nvPr/>
          </p:nvCxnSpPr>
          <p:spPr>
            <a:xfrm>
              <a:off x="1187624" y="3219001"/>
              <a:ext cx="0" cy="64098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avec flèche 40"/>
            <p:cNvCxnSpPr/>
            <p:nvPr/>
          </p:nvCxnSpPr>
          <p:spPr>
            <a:xfrm flipH="1" flipV="1">
              <a:off x="2811753" y="1700808"/>
              <a:ext cx="1120" cy="102231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à coins arrondis 41"/>
            <p:cNvSpPr/>
            <p:nvPr/>
          </p:nvSpPr>
          <p:spPr>
            <a:xfrm>
              <a:off x="2182178" y="1114598"/>
              <a:ext cx="1209532" cy="51396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Présentation</a:t>
              </a:r>
            </a:p>
          </p:txBody>
        </p:sp>
        <p:cxnSp>
          <p:nvCxnSpPr>
            <p:cNvPr id="43" name="Connecteur droit avec flèche 42"/>
            <p:cNvCxnSpPr/>
            <p:nvPr/>
          </p:nvCxnSpPr>
          <p:spPr>
            <a:xfrm>
              <a:off x="2119762" y="3219001"/>
              <a:ext cx="0" cy="69053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à coins arrondis 43"/>
            <p:cNvSpPr/>
            <p:nvPr/>
          </p:nvSpPr>
          <p:spPr>
            <a:xfrm>
              <a:off x="1979712" y="3942231"/>
              <a:ext cx="864589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Etat des </a:t>
              </a:r>
            </a:p>
            <a:p>
              <a:pPr algn="ctr"/>
              <a:r>
                <a:rPr lang="fr-FR" sz="1350" b="1" dirty="0"/>
                <a:t>lieux</a:t>
              </a:r>
              <a:endParaRPr lang="fr-FR" sz="1350" dirty="0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4359240" y="1379258"/>
            <a:ext cx="2782344" cy="518660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4359240" y="1399222"/>
            <a:ext cx="2903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Présentation travail régional ES et ARS </a:t>
            </a:r>
          </a:p>
          <a:p>
            <a:r>
              <a:rPr lang="fr-FR" sz="1200" dirty="0"/>
              <a:t>Proposition élaboration de fiches actions  </a:t>
            </a:r>
          </a:p>
        </p:txBody>
      </p:sp>
    </p:spTree>
    <p:extLst>
      <p:ext uri="{BB962C8B-B14F-4D97-AF65-F5344CB8AC3E}">
        <p14:creationId xmlns:p14="http://schemas.microsoft.com/office/powerpoint/2010/main" val="2549850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1 - La démarche </a:t>
            </a:r>
            <a:r>
              <a:rPr lang="fr-FR" sz="2800" dirty="0"/>
              <a:t>- SAMU -</a:t>
            </a:r>
            <a:r>
              <a:rPr lang="fr-FR" dirty="0"/>
              <a:t>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96906" y="1068817"/>
            <a:ext cx="8850190" cy="5239086"/>
            <a:chOff x="64297" y="1114598"/>
            <a:chExt cx="8850190" cy="5239086"/>
          </a:xfrm>
        </p:grpSpPr>
        <p:sp>
          <p:nvSpPr>
            <p:cNvPr id="6" name="Flèche droite 5"/>
            <p:cNvSpPr/>
            <p:nvPr/>
          </p:nvSpPr>
          <p:spPr>
            <a:xfrm>
              <a:off x="715786" y="2275814"/>
              <a:ext cx="7964005" cy="151216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916246" y="2275814"/>
              <a:ext cx="576064" cy="37698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15785" y="2654992"/>
              <a:ext cx="7964006" cy="38769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Triangle isocèle 8"/>
            <p:cNvSpPr/>
            <p:nvPr/>
          </p:nvSpPr>
          <p:spPr>
            <a:xfrm rot="17093346">
              <a:off x="7917972" y="2006278"/>
              <a:ext cx="862488" cy="940502"/>
            </a:xfrm>
            <a:prstGeom prst="triangle">
              <a:avLst>
                <a:gd name="adj" fmla="val 6498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22838" y="1870274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1" name="Groupe 10"/>
            <p:cNvGrpSpPr/>
            <p:nvPr/>
          </p:nvGrpSpPr>
          <p:grpSpPr>
            <a:xfrm>
              <a:off x="4237231" y="1982213"/>
              <a:ext cx="478785" cy="728409"/>
              <a:chOff x="4078400" y="909109"/>
              <a:chExt cx="478785" cy="728409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2" name="Rectangle 51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Avril</a:t>
                </a:r>
                <a:endParaRPr lang="fr-FR" sz="13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2016</a:t>
                </a:r>
              </a:p>
            </p:txBody>
          </p:sp>
        </p:grpSp>
        <p:grpSp>
          <p:nvGrpSpPr>
            <p:cNvPr id="12" name="Groupe 11"/>
            <p:cNvGrpSpPr/>
            <p:nvPr/>
          </p:nvGrpSpPr>
          <p:grpSpPr>
            <a:xfrm>
              <a:off x="3648397" y="1975052"/>
              <a:ext cx="478785" cy="728409"/>
              <a:chOff x="3550089" y="901948"/>
              <a:chExt cx="478785" cy="72840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0" name="Rectangle 49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Mars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2016</a:t>
                </a:r>
                <a:r>
                  <a:rPr lang="fr-FR" sz="1300" kern="1200" dirty="0"/>
                  <a:t> </a:t>
                </a:r>
              </a:p>
            </p:txBody>
          </p:sp>
        </p:grpSp>
        <p:grpSp>
          <p:nvGrpSpPr>
            <p:cNvPr id="13" name="Groupe 12"/>
            <p:cNvGrpSpPr/>
            <p:nvPr/>
          </p:nvGrpSpPr>
          <p:grpSpPr>
            <a:xfrm>
              <a:off x="1320095" y="1955946"/>
              <a:ext cx="1278452" cy="754676"/>
              <a:chOff x="1221787" y="882842"/>
              <a:chExt cx="1278452" cy="754676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221787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8" name="Rectangle 47"/>
              <p:cNvSpPr/>
              <p:nvPr/>
            </p:nvSpPr>
            <p:spPr>
              <a:xfrm>
                <a:off x="2021454" y="882842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 err="1"/>
                  <a:t>Nov</a:t>
                </a:r>
                <a:endParaRPr lang="fr-FR" sz="1300" kern="12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grpSp>
          <p:nvGrpSpPr>
            <p:cNvPr id="14" name="Groupe 13"/>
            <p:cNvGrpSpPr/>
            <p:nvPr/>
          </p:nvGrpSpPr>
          <p:grpSpPr>
            <a:xfrm>
              <a:off x="762534" y="1958944"/>
              <a:ext cx="1217178" cy="737357"/>
              <a:chOff x="664226" y="885840"/>
              <a:chExt cx="1217178" cy="737357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64226" y="89478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6" name="Rectangle 45"/>
              <p:cNvSpPr/>
              <p:nvPr/>
            </p:nvSpPr>
            <p:spPr>
              <a:xfrm>
                <a:off x="1461179" y="885840"/>
                <a:ext cx="42022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Sept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849591" y="1964169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Mars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2015</a:t>
              </a: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64297" y="2722693"/>
              <a:ext cx="1069248" cy="576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Épidémie grippale</a:t>
              </a:r>
              <a:endParaRPr lang="fr-FR" sz="1350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546438" y="2986063"/>
              <a:ext cx="1174262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Réunions de </a:t>
              </a:r>
            </a:p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travail (5)</a:t>
              </a:r>
            </a:p>
            <a:p>
              <a:endParaRPr lang="fr-FR" sz="1350" dirty="0"/>
            </a:p>
          </p:txBody>
        </p:sp>
        <p:cxnSp>
          <p:nvCxnSpPr>
            <p:cNvPr id="18" name="Connecteur droit 17"/>
            <p:cNvCxnSpPr/>
            <p:nvPr/>
          </p:nvCxnSpPr>
          <p:spPr>
            <a:xfrm>
              <a:off x="2368741" y="2677877"/>
              <a:ext cx="7306" cy="708041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3882974" y="2688717"/>
              <a:ext cx="7306" cy="708041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à coins arrondis 19"/>
            <p:cNvSpPr/>
            <p:nvPr/>
          </p:nvSpPr>
          <p:spPr>
            <a:xfrm>
              <a:off x="1753622" y="4933973"/>
              <a:ext cx="153993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Réunion initiale</a:t>
              </a:r>
              <a:endParaRPr lang="fr-FR" sz="1350" dirty="0"/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1860007" y="3219001"/>
              <a:ext cx="0" cy="16938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4489917" y="2661632"/>
              <a:ext cx="10075" cy="146323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à coins arrondis 22"/>
            <p:cNvSpPr/>
            <p:nvPr/>
          </p:nvSpPr>
          <p:spPr>
            <a:xfrm>
              <a:off x="3342243" y="4048483"/>
              <a:ext cx="2597909" cy="222657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b="1" dirty="0">
                  <a:solidFill>
                    <a:schemeClr val="tx1"/>
                  </a:solidFill>
                </a:rPr>
                <a:t>Restitution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40271" y="1994717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 err="1"/>
                <a:t>Nov</a:t>
              </a:r>
              <a:r>
                <a:rPr lang="fr-FR" sz="1300" kern="1200" dirty="0"/>
                <a:t>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2016</a:t>
              </a:r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6811931" y="4046240"/>
              <a:ext cx="1321126" cy="63317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Bilan des </a:t>
              </a:r>
            </a:p>
            <a:p>
              <a:pPr algn="ctr"/>
              <a:r>
                <a:rPr lang="fr-FR" sz="1350" b="1" dirty="0"/>
                <a:t>travaux ES</a:t>
              </a:r>
            </a:p>
          </p:txBody>
        </p:sp>
        <p:sp>
          <p:nvSpPr>
            <p:cNvPr id="26" name="Rectangle à coins arrondis 25"/>
            <p:cNvSpPr/>
            <p:nvPr/>
          </p:nvSpPr>
          <p:spPr>
            <a:xfrm>
              <a:off x="7146608" y="1351614"/>
              <a:ext cx="1043472" cy="51396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Intégration des DD</a:t>
              </a:r>
            </a:p>
          </p:txBody>
        </p:sp>
        <p:cxnSp>
          <p:nvCxnSpPr>
            <p:cNvPr id="27" name="Connecteur droit avec flèche 26"/>
            <p:cNvCxnSpPr/>
            <p:nvPr/>
          </p:nvCxnSpPr>
          <p:spPr>
            <a:xfrm flipH="1">
              <a:off x="7379663" y="3299205"/>
              <a:ext cx="11024" cy="643026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4709376" y="3068960"/>
              <a:ext cx="420511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50" b="1" spc="190" dirty="0">
                  <a:solidFill>
                    <a:schemeClr val="bg1"/>
                  </a:solidFill>
                </a:rPr>
                <a:t>Travail dans les établissements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7736758" y="2564904"/>
              <a:ext cx="75555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ARS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7724890" y="2977989"/>
              <a:ext cx="907617" cy="5230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ES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cxnSp>
          <p:nvCxnSpPr>
            <p:cNvPr id="31" name="Connecteur droit avec flèche 30"/>
            <p:cNvCxnSpPr/>
            <p:nvPr/>
          </p:nvCxnSpPr>
          <p:spPr>
            <a:xfrm flipH="1">
              <a:off x="6516215" y="3299205"/>
              <a:ext cx="1" cy="1380205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à coins arrondis 31"/>
            <p:cNvSpPr/>
            <p:nvPr/>
          </p:nvSpPr>
          <p:spPr>
            <a:xfrm>
              <a:off x="5906960" y="4769508"/>
              <a:ext cx="1233311" cy="46176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 Présentation SAMU</a:t>
              </a: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598921" y="5777172"/>
              <a:ext cx="218802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Enquêtes de ressenti </a:t>
              </a:r>
            </a:p>
            <a:p>
              <a:pPr algn="ctr"/>
              <a:r>
                <a:rPr lang="fr-FR" sz="1350" b="1" dirty="0"/>
                <a:t>SU et SAMU</a:t>
              </a:r>
              <a:endParaRPr lang="fr-FR" sz="1350" dirty="0"/>
            </a:p>
          </p:txBody>
        </p:sp>
        <p:cxnSp>
          <p:nvCxnSpPr>
            <p:cNvPr id="34" name="Connecteur droit avec flèche 33"/>
            <p:cNvCxnSpPr/>
            <p:nvPr/>
          </p:nvCxnSpPr>
          <p:spPr>
            <a:xfrm>
              <a:off x="1548209" y="3219001"/>
              <a:ext cx="0" cy="244224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/>
            <p:cNvCxnSpPr/>
            <p:nvPr/>
          </p:nvCxnSpPr>
          <p:spPr>
            <a:xfrm flipV="1">
              <a:off x="7668344" y="1916832"/>
              <a:ext cx="0" cy="95342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à coins arrondis 35"/>
            <p:cNvSpPr/>
            <p:nvPr/>
          </p:nvSpPr>
          <p:spPr>
            <a:xfrm>
              <a:off x="3970550" y="4534918"/>
              <a:ext cx="983497" cy="69635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Dispositif ES</a:t>
              </a:r>
            </a:p>
          </p:txBody>
        </p:sp>
        <p:sp>
          <p:nvSpPr>
            <p:cNvPr id="37" name="Rectangle à coins arrondis 36"/>
            <p:cNvSpPr/>
            <p:nvPr/>
          </p:nvSpPr>
          <p:spPr>
            <a:xfrm>
              <a:off x="3970550" y="5540631"/>
              <a:ext cx="983497" cy="696351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Dispositif ARS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2296588" y="2636912"/>
              <a:ext cx="167396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solidFill>
                    <a:schemeClr val="bg1"/>
                  </a:solidFill>
                </a:rPr>
                <a:t>Réunions ARS – RBU </a:t>
              </a:r>
            </a:p>
            <a:p>
              <a:pPr algn="ctr"/>
              <a:r>
                <a:rPr lang="fr-FR" sz="1100" b="1" dirty="0">
                  <a:solidFill>
                    <a:schemeClr val="bg1"/>
                  </a:solidFill>
                </a:rPr>
                <a:t>Travail en interne à l’ARS</a:t>
              </a:r>
            </a:p>
          </p:txBody>
        </p:sp>
        <p:sp>
          <p:nvSpPr>
            <p:cNvPr id="39" name="Rectangle à coins arrondis 38"/>
            <p:cNvSpPr/>
            <p:nvPr/>
          </p:nvSpPr>
          <p:spPr>
            <a:xfrm>
              <a:off x="178182" y="3909535"/>
              <a:ext cx="119238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Demande </a:t>
              </a:r>
            </a:p>
            <a:p>
              <a:pPr algn="ctr"/>
              <a:r>
                <a:rPr lang="fr-FR" sz="1350" b="1" dirty="0"/>
                <a:t>des ES</a:t>
              </a:r>
              <a:endParaRPr lang="fr-FR" sz="1350" dirty="0"/>
            </a:p>
          </p:txBody>
        </p:sp>
        <p:cxnSp>
          <p:nvCxnSpPr>
            <p:cNvPr id="40" name="Connecteur droit avec flèche 39"/>
            <p:cNvCxnSpPr/>
            <p:nvPr/>
          </p:nvCxnSpPr>
          <p:spPr>
            <a:xfrm>
              <a:off x="1187624" y="3219001"/>
              <a:ext cx="0" cy="64098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avec flèche 40"/>
            <p:cNvCxnSpPr/>
            <p:nvPr/>
          </p:nvCxnSpPr>
          <p:spPr>
            <a:xfrm flipH="1" flipV="1">
              <a:off x="2811753" y="1700808"/>
              <a:ext cx="1120" cy="102231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à coins arrondis 41"/>
            <p:cNvSpPr/>
            <p:nvPr/>
          </p:nvSpPr>
          <p:spPr>
            <a:xfrm>
              <a:off x="2182178" y="1114598"/>
              <a:ext cx="1209532" cy="51396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Présentation</a:t>
              </a:r>
            </a:p>
          </p:txBody>
        </p:sp>
        <p:cxnSp>
          <p:nvCxnSpPr>
            <p:cNvPr id="43" name="Connecteur droit avec flèche 42"/>
            <p:cNvCxnSpPr/>
            <p:nvPr/>
          </p:nvCxnSpPr>
          <p:spPr>
            <a:xfrm>
              <a:off x="2119762" y="3219001"/>
              <a:ext cx="0" cy="69053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à coins arrondis 43"/>
            <p:cNvSpPr/>
            <p:nvPr/>
          </p:nvSpPr>
          <p:spPr>
            <a:xfrm>
              <a:off x="1979712" y="3942231"/>
              <a:ext cx="864589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Etat des </a:t>
              </a:r>
            </a:p>
            <a:p>
              <a:pPr algn="ctr"/>
              <a:r>
                <a:rPr lang="fr-FR" sz="1350" b="1" dirty="0"/>
                <a:t>lieux</a:t>
              </a:r>
              <a:endParaRPr lang="fr-FR" sz="1350" dirty="0"/>
            </a:p>
          </p:txBody>
        </p:sp>
      </p:grpSp>
      <p:sp>
        <p:nvSpPr>
          <p:cNvPr id="53" name="ZoneTexte 52"/>
          <p:cNvSpPr txBox="1"/>
          <p:nvPr/>
        </p:nvSpPr>
        <p:spPr>
          <a:xfrm>
            <a:off x="5261134" y="5347063"/>
            <a:ext cx="3729800" cy="113877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dirty="0"/>
              <a:t>   Présentation travail régional  ES et ARS </a:t>
            </a:r>
          </a:p>
          <a:p>
            <a:r>
              <a:rPr lang="fr-FR" sz="1200" dirty="0"/>
              <a:t>   Proposition plan SAMU  :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fr-FR" sz="1100" dirty="0"/>
              <a:t>Par groupe régional HET SAMU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fr-FR" sz="1100" dirty="0"/>
              <a:t>Pour prise en compte des  tensions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100" dirty="0"/>
              <a:t>dans les ES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1100" dirty="0"/>
              <a:t>Pré hospitalières(Régulation et SMUR)</a:t>
            </a:r>
          </a:p>
        </p:txBody>
      </p:sp>
    </p:spTree>
    <p:extLst>
      <p:ext uri="{BB962C8B-B14F-4D97-AF65-F5344CB8AC3E}">
        <p14:creationId xmlns:p14="http://schemas.microsoft.com/office/powerpoint/2010/main" val="192925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600" dirty="0"/>
              <a:t>Accompagnement de l’ARS et des ES pour finalisation des plans et formation </a:t>
            </a:r>
          </a:p>
          <a:p>
            <a:pPr marL="0" indent="0" algn="just">
              <a:buNone/>
            </a:pPr>
            <a:endParaRPr lang="fr-FR" sz="2600" dirty="0"/>
          </a:p>
          <a:p>
            <a:pPr algn="just"/>
            <a:r>
              <a:rPr lang="fr-FR" sz="2600" dirty="0"/>
              <a:t>Evaluation REX régional après la période hivernale</a:t>
            </a:r>
          </a:p>
          <a:p>
            <a:pPr algn="just"/>
            <a:endParaRPr lang="fr-FR" sz="2600" dirty="0"/>
          </a:p>
          <a:p>
            <a:pPr algn="just"/>
            <a:r>
              <a:rPr lang="fr-FR" sz="2600" dirty="0"/>
              <a:t>Dispositifs territoriaux après achèvement des travaux de GHT</a:t>
            </a:r>
          </a:p>
          <a:p>
            <a:pPr marL="0" indent="0" algn="just">
              <a:buNone/>
            </a:pPr>
            <a:endParaRPr lang="fr-FR" sz="2600" dirty="0"/>
          </a:p>
          <a:p>
            <a:pPr algn="just"/>
            <a:r>
              <a:rPr lang="fr-FR" sz="2600" dirty="0"/>
              <a:t>Finalisation du projet ORU et mise en œuvre de la veille </a:t>
            </a:r>
          </a:p>
          <a:p>
            <a:pPr algn="just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Suites de la démarche</a:t>
            </a:r>
          </a:p>
        </p:txBody>
      </p:sp>
    </p:spTree>
    <p:extLst>
      <p:ext uri="{BB962C8B-B14F-4D97-AF65-F5344CB8AC3E}">
        <p14:creationId xmlns:p14="http://schemas.microsoft.com/office/powerpoint/2010/main" val="130273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7056784" cy="648072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grpSp>
        <p:nvGrpSpPr>
          <p:cNvPr id="14" name="Groupe 13"/>
          <p:cNvGrpSpPr/>
          <p:nvPr/>
        </p:nvGrpSpPr>
        <p:grpSpPr>
          <a:xfrm>
            <a:off x="251520" y="2568040"/>
            <a:ext cx="6336704" cy="584775"/>
            <a:chOff x="251520" y="1886926"/>
            <a:chExt cx="6336704" cy="584775"/>
          </a:xfrm>
        </p:grpSpPr>
        <p:sp>
          <p:nvSpPr>
            <p:cNvPr id="15" name="ZoneTexte 14"/>
            <p:cNvSpPr txBox="1"/>
            <p:nvPr/>
          </p:nvSpPr>
          <p:spPr>
            <a:xfrm>
              <a:off x="251520" y="1886926"/>
              <a:ext cx="4320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dirty="0">
                  <a:solidFill>
                    <a:schemeClr val="bg1"/>
                  </a:solidFill>
                  <a:latin typeface="Arial Narrow" pitchFamily="34" charset="0"/>
                </a:rPr>
                <a:t>1</a:t>
              </a:r>
              <a:endParaRPr lang="fr-FR" sz="24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755576" y="1948481"/>
              <a:ext cx="58326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Arial Narrow" pitchFamily="34" charset="0"/>
                </a:rPr>
                <a:t>La </a:t>
              </a:r>
              <a:r>
                <a:rPr lang="en-US" sz="2400" b="1" dirty="0" err="1">
                  <a:solidFill>
                    <a:schemeClr val="bg1"/>
                  </a:solidFill>
                  <a:latin typeface="Arial Narrow" pitchFamily="34" charset="0"/>
                </a:rPr>
                <a:t>démarche</a:t>
              </a:r>
              <a:r>
                <a:rPr lang="en-US" sz="2400" b="1" dirty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endParaRPr lang="fr-FR" sz="24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251520" y="3249154"/>
            <a:ext cx="6336704" cy="584775"/>
            <a:chOff x="251520" y="1886926"/>
            <a:chExt cx="6336704" cy="584775"/>
          </a:xfrm>
        </p:grpSpPr>
        <p:sp>
          <p:nvSpPr>
            <p:cNvPr id="18" name="ZoneTexte 17"/>
            <p:cNvSpPr txBox="1"/>
            <p:nvPr/>
          </p:nvSpPr>
          <p:spPr>
            <a:xfrm>
              <a:off x="251520" y="1886926"/>
              <a:ext cx="4320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dirty="0">
                  <a:solidFill>
                    <a:schemeClr val="bg1"/>
                  </a:solidFill>
                  <a:latin typeface="Arial Narrow" pitchFamily="34" charset="0"/>
                </a:rPr>
                <a:t>2</a:t>
              </a:r>
              <a:endParaRPr lang="fr-FR" sz="24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755576" y="1948481"/>
              <a:ext cx="58326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Arial Narrow" pitchFamily="34" charset="0"/>
                </a:rPr>
                <a:t>Le retour </a:t>
              </a:r>
              <a:r>
                <a:rPr lang="en-US" sz="2400" b="1" dirty="0" err="1">
                  <a:solidFill>
                    <a:schemeClr val="bg1"/>
                  </a:solidFill>
                  <a:latin typeface="Arial Narrow" pitchFamily="34" charset="0"/>
                </a:rPr>
                <a:t>d’expérience</a:t>
              </a:r>
              <a:r>
                <a:rPr lang="en-US" sz="2400" b="1" dirty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endParaRPr lang="fr-FR" sz="24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sp>
        <p:nvSpPr>
          <p:cNvPr id="29" name="Espace réservé du texte 16"/>
          <p:cNvSpPr txBox="1">
            <a:spLocks/>
          </p:cNvSpPr>
          <p:nvPr/>
        </p:nvSpPr>
        <p:spPr>
          <a:xfrm>
            <a:off x="395288" y="6453336"/>
            <a:ext cx="1439862" cy="288777"/>
          </a:xfrm>
          <a:prstGeom prst="rect">
            <a:avLst/>
          </a:prstGeom>
        </p:spPr>
        <p:txBody>
          <a:bodyPr/>
          <a:lstStyle>
            <a:lvl1pPr>
              <a:buNone/>
              <a:defRPr sz="14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DATE</a:t>
            </a:r>
            <a:r>
              <a:rPr kumimoji="0" lang="fr-FR" sz="14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18/11/2016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Espace réservé du texte 16"/>
          <p:cNvSpPr txBox="1">
            <a:spLocks/>
          </p:cNvSpPr>
          <p:nvPr/>
        </p:nvSpPr>
        <p:spPr>
          <a:xfrm>
            <a:off x="8028384" y="6453336"/>
            <a:ext cx="863798" cy="288777"/>
          </a:xfrm>
          <a:prstGeom prst="rect">
            <a:avLst/>
          </a:prstGeom>
        </p:spPr>
        <p:txBody>
          <a:bodyPr/>
          <a:lstStyle>
            <a:lvl1pPr>
              <a:buNone/>
              <a:defRPr sz="14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Page </a:t>
            </a:r>
            <a:fld id="{0381FD48-8E7A-4F60-9F3A-3060442BF1D2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342900" marR="0" lvl="0" indent="-34290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2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11560" y="3409548"/>
            <a:ext cx="705678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4800" b="1" dirty="0">
                <a:solidFill>
                  <a:schemeClr val="bg1"/>
                </a:solidFill>
              </a:rPr>
              <a:t>2 . Le retour d’expérience</a:t>
            </a:r>
          </a:p>
        </p:txBody>
      </p:sp>
    </p:spTree>
    <p:extLst>
      <p:ext uri="{BB962C8B-B14F-4D97-AF65-F5344CB8AC3E}">
        <p14:creationId xmlns:p14="http://schemas.microsoft.com/office/powerpoint/2010/main" val="2846497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1268760"/>
            <a:ext cx="8748464" cy="5184576"/>
          </a:xfrm>
        </p:spPr>
        <p:txBody>
          <a:bodyPr/>
          <a:lstStyle/>
          <a:p>
            <a:r>
              <a:rPr lang="fr-FR" sz="2400" b="1" dirty="0"/>
              <a:t>Constat :</a:t>
            </a:r>
          </a:p>
          <a:p>
            <a:endParaRPr lang="fr-FR" sz="2400" b="1" dirty="0"/>
          </a:p>
          <a:p>
            <a:pPr lvl="1">
              <a:buClr>
                <a:srgbClr val="33CCFF"/>
              </a:buClr>
            </a:pPr>
            <a:r>
              <a:rPr lang="fr-FR" sz="2000" dirty="0"/>
              <a:t>Grande implication  ES et ARS </a:t>
            </a:r>
          </a:p>
          <a:p>
            <a:pPr lvl="1">
              <a:buClr>
                <a:srgbClr val="33CCFF"/>
              </a:buClr>
            </a:pPr>
            <a:endParaRPr lang="fr-FR" sz="2000" dirty="0"/>
          </a:p>
          <a:p>
            <a:pPr lvl="1">
              <a:buClr>
                <a:srgbClr val="33CCFF"/>
              </a:buClr>
            </a:pPr>
            <a:r>
              <a:rPr lang="fr-FR" sz="2000" dirty="0"/>
              <a:t>Avancée rapide des travaux  </a:t>
            </a:r>
          </a:p>
          <a:p>
            <a:pPr lvl="1">
              <a:buClr>
                <a:srgbClr val="33CCFF"/>
              </a:buClr>
            </a:pPr>
            <a:endParaRPr lang="fr-FR" sz="2000" dirty="0"/>
          </a:p>
          <a:p>
            <a:pPr lvl="1">
              <a:buClr>
                <a:srgbClr val="33CCFF"/>
              </a:buClr>
            </a:pPr>
            <a:r>
              <a:rPr lang="fr-FR" sz="2000" dirty="0"/>
              <a:t>Schéma commun retenu allant au-delà des recommandations </a:t>
            </a:r>
          </a:p>
          <a:p>
            <a:pPr marL="457200" lvl="1" indent="0">
              <a:buClr>
                <a:srgbClr val="33CCFF"/>
              </a:buClr>
              <a:buNone/>
            </a:pPr>
            <a:r>
              <a:rPr lang="fr-FR" sz="2000" dirty="0"/>
              <a:t> </a:t>
            </a:r>
          </a:p>
          <a:p>
            <a:pPr marL="457200" lvl="1" indent="0">
              <a:buClr>
                <a:srgbClr val="33CCFF"/>
              </a:buClr>
              <a:buNone/>
            </a:pPr>
            <a:endParaRPr lang="fr-FR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 – Le retour d’expérience </a:t>
            </a:r>
          </a:p>
        </p:txBody>
      </p:sp>
    </p:spTree>
    <p:extLst>
      <p:ext uri="{BB962C8B-B14F-4D97-AF65-F5344CB8AC3E}">
        <p14:creationId xmlns:p14="http://schemas.microsoft.com/office/powerpoint/2010/main" val="2556155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/>
          <a:lstStyle/>
          <a:p>
            <a:pPr marL="0" indent="0" algn="just">
              <a:buNone/>
            </a:pPr>
            <a:endParaRPr lang="fr-FR" sz="2000" dirty="0"/>
          </a:p>
          <a:p>
            <a:pPr algn="just"/>
            <a:r>
              <a:rPr lang="fr-FR" sz="2400" b="1" dirty="0"/>
              <a:t>Apport d’une démarche régionale?</a:t>
            </a:r>
          </a:p>
          <a:p>
            <a:pPr lvl="1" algn="just">
              <a:buClr>
                <a:srgbClr val="33CCFF"/>
              </a:buClr>
            </a:pPr>
            <a:r>
              <a:rPr lang="fr-FR" sz="2000" dirty="0"/>
              <a:t>Elargit les objectifs</a:t>
            </a:r>
          </a:p>
          <a:p>
            <a:pPr marL="457200" lvl="1" indent="0" algn="just">
              <a:buClr>
                <a:srgbClr val="33CCFF"/>
              </a:buClr>
              <a:buNone/>
            </a:pPr>
            <a:endParaRPr lang="fr-FR" sz="2000" dirty="0"/>
          </a:p>
          <a:p>
            <a:pPr lvl="1" algn="just">
              <a:buClr>
                <a:srgbClr val="33CCFF"/>
              </a:buClr>
            </a:pPr>
            <a:r>
              <a:rPr lang="fr-FR" sz="2000" dirty="0"/>
              <a:t>Meilleure connaissance des acteurs entre eux et favorise la réalisation des objectifs</a:t>
            </a:r>
          </a:p>
          <a:p>
            <a:pPr lvl="1" algn="just">
              <a:buClr>
                <a:srgbClr val="33CCFF"/>
              </a:buClr>
            </a:pPr>
            <a:endParaRPr lang="fr-FR" sz="2000" dirty="0"/>
          </a:p>
          <a:p>
            <a:pPr lvl="1" algn="just">
              <a:buClr>
                <a:srgbClr val="33CCFF"/>
              </a:buClr>
            </a:pPr>
            <a:r>
              <a:rPr lang="fr-FR" sz="2000" dirty="0"/>
              <a:t>Description d’un «programme  HET d’établissement» commun : harmonisation régionale des pratiques et facilite les lectures des dispositifs déployés en situation pour la tutelle (unité des modes de procédure ...)</a:t>
            </a:r>
          </a:p>
          <a:p>
            <a:pPr lvl="1" algn="just">
              <a:buClr>
                <a:srgbClr val="33CCFF"/>
              </a:buClr>
            </a:pPr>
            <a:endParaRPr lang="fr-FR" sz="2000" dirty="0"/>
          </a:p>
          <a:p>
            <a:pPr lvl="1" algn="just">
              <a:buClr>
                <a:srgbClr val="33CCFF"/>
              </a:buClr>
            </a:pPr>
            <a:r>
              <a:rPr lang="fr-FR" sz="2000" dirty="0"/>
              <a:t>Diversité des ES (taille, moyens, «maturité HET ») = levier d’avancement facilité par les échanges en séances plénières </a:t>
            </a:r>
          </a:p>
          <a:p>
            <a:pPr marL="457200" lvl="1" indent="0" algn="just">
              <a:buClr>
                <a:srgbClr val="33CCFF"/>
              </a:buClr>
              <a:buNone/>
            </a:pPr>
            <a:endParaRPr lang="fr-FR" sz="2000" dirty="0"/>
          </a:p>
          <a:p>
            <a:pPr lvl="1" algn="just">
              <a:buClr>
                <a:srgbClr val="33CCFF"/>
              </a:buClr>
            </a:pPr>
            <a:r>
              <a:rPr lang="fr-FR" sz="2000" dirty="0"/>
              <a:t>Conduite conjointe des actions avec les ES et l’ARS: synergie  facilitant  la progression des travaux </a:t>
            </a:r>
          </a:p>
          <a:p>
            <a:pPr lvl="1" algn="just">
              <a:buClr>
                <a:srgbClr val="33CCFF"/>
              </a:buClr>
            </a:pPr>
            <a:endParaRPr lang="fr-FR" sz="2000" dirty="0"/>
          </a:p>
          <a:p>
            <a:pPr lvl="1" algn="just">
              <a:buClr>
                <a:srgbClr val="33CCFF"/>
              </a:buClr>
            </a:pPr>
            <a:endParaRPr lang="fr-FR" sz="20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2 - Le retour d’expérience  </a:t>
            </a:r>
          </a:p>
        </p:txBody>
      </p:sp>
    </p:spTree>
    <p:extLst>
      <p:ext uri="{BB962C8B-B14F-4D97-AF65-F5344CB8AC3E}">
        <p14:creationId xmlns:p14="http://schemas.microsoft.com/office/powerpoint/2010/main" val="2801301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4824536"/>
          </a:xfrm>
        </p:spPr>
        <p:txBody>
          <a:bodyPr/>
          <a:lstStyle/>
          <a:p>
            <a:r>
              <a:rPr lang="fr-FR" sz="2400" b="1" dirty="0"/>
              <a:t>Eléments ayant facilité la conduite du projet et l’adhésion des acteurs ?</a:t>
            </a: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lvl="1" algn="just">
              <a:buClr>
                <a:srgbClr val="33CCFF"/>
              </a:buClr>
            </a:pPr>
            <a:r>
              <a:rPr lang="fr-FR" sz="2000" dirty="0"/>
              <a:t>Réponse à un besoin, au mieux une demande </a:t>
            </a:r>
          </a:p>
          <a:p>
            <a:pPr lvl="1" algn="just">
              <a:buClr>
                <a:srgbClr val="33CCFF"/>
              </a:buClr>
            </a:pPr>
            <a:r>
              <a:rPr lang="fr-FR" sz="2000" dirty="0"/>
              <a:t>Qualification de la demande : enquête de ressenti</a:t>
            </a:r>
          </a:p>
          <a:p>
            <a:pPr lvl="1" algn="just">
              <a:buClr>
                <a:srgbClr val="33CCFF"/>
              </a:buClr>
            </a:pPr>
            <a:r>
              <a:rPr lang="fr-FR" sz="2000" dirty="0"/>
              <a:t>Qualification du besoin : état des lieux minutieux</a:t>
            </a:r>
          </a:p>
          <a:p>
            <a:pPr lvl="1" algn="just">
              <a:buClr>
                <a:srgbClr val="33CCFF"/>
              </a:buClr>
            </a:pPr>
            <a:r>
              <a:rPr lang="fr-FR" sz="2000" dirty="0"/>
              <a:t>Commencer par un « programme HET d’établissement » : répond au besoin immédiat et permet d’approfondir le volet préventif </a:t>
            </a:r>
            <a:endParaRPr lang="fr-FR" sz="2000" b="1" dirty="0"/>
          </a:p>
          <a:p>
            <a:pPr lvl="1" algn="just">
              <a:buClr>
                <a:srgbClr val="33CCFF"/>
              </a:buClr>
            </a:pPr>
            <a:r>
              <a:rPr lang="fr-FR" sz="2000" dirty="0"/>
              <a:t>Implication forte et prolongée du réseau des urgences    </a:t>
            </a:r>
          </a:p>
          <a:p>
            <a:pPr marL="457200" lvl="1" indent="0" algn="just">
              <a:buClr>
                <a:srgbClr val="33CCFF"/>
              </a:buClr>
              <a:buNone/>
            </a:pPr>
            <a:endParaRPr lang="fr-FR" sz="20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fr-FR" sz="2000" dirty="0"/>
              <a:t>	</a:t>
            </a:r>
          </a:p>
          <a:p>
            <a:pPr marL="0" indent="0">
              <a:buNone/>
            </a:pPr>
            <a:endParaRPr lang="fr-FR" sz="2000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2 - Le retour d’expérience  </a:t>
            </a:r>
          </a:p>
        </p:txBody>
      </p:sp>
    </p:spTree>
    <p:extLst>
      <p:ext uri="{BB962C8B-B14F-4D97-AF65-F5344CB8AC3E}">
        <p14:creationId xmlns:p14="http://schemas.microsoft.com/office/powerpoint/2010/main" val="617868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4824536"/>
          </a:xfrm>
        </p:spPr>
        <p:txBody>
          <a:bodyPr/>
          <a:lstStyle/>
          <a:p>
            <a:r>
              <a:rPr lang="fr-FR" sz="2400" b="1" dirty="0"/>
              <a:t>Eléments nécessitant une vigilance ?</a:t>
            </a:r>
            <a:endParaRPr lang="fr-FR" sz="2000" dirty="0"/>
          </a:p>
          <a:p>
            <a:pPr marL="457200" lvl="1" indent="0" algn="just">
              <a:buClr>
                <a:srgbClr val="33CCFF"/>
              </a:buClr>
              <a:buNone/>
            </a:pPr>
            <a:endParaRPr lang="fr-FR" sz="2000" dirty="0">
              <a:solidFill>
                <a:schemeClr val="tx1"/>
              </a:solidFill>
            </a:endParaRPr>
          </a:p>
          <a:p>
            <a:pPr lvl="1" algn="just">
              <a:buClr>
                <a:srgbClr val="33CCFF"/>
              </a:buClr>
            </a:pPr>
            <a:r>
              <a:rPr lang="fr-FR" sz="2000" dirty="0"/>
              <a:t>Gérer un groupe « large » </a:t>
            </a:r>
          </a:p>
          <a:p>
            <a:pPr lvl="1" algn="just">
              <a:buClr>
                <a:srgbClr val="33CCFF"/>
              </a:buClr>
            </a:pPr>
            <a:r>
              <a:rPr lang="fr-FR" sz="2000" dirty="0"/>
              <a:t>Favoriser la présence de médecins dans les groupes de travail, (régional et ES): élargit le point de vue au-delà de la gestion des lits </a:t>
            </a:r>
          </a:p>
          <a:p>
            <a:pPr lvl="1" algn="just">
              <a:buClr>
                <a:srgbClr val="33CCFF"/>
              </a:buClr>
            </a:pPr>
            <a:r>
              <a:rPr lang="fr-FR" sz="2000" dirty="0"/>
              <a:t>Favoriser la mise en place de groupes de travail larges dans les établissements intégrant les médecins et les personnels d’encadrement des services d’urgence et d’aval: </a:t>
            </a:r>
            <a:r>
              <a:rPr lang="fr-FR" sz="2000" b="1" dirty="0"/>
              <a:t>la tension est affaire de tous </a:t>
            </a:r>
          </a:p>
          <a:p>
            <a:pPr lvl="1" algn="just">
              <a:buClr>
                <a:srgbClr val="33CCFF"/>
              </a:buClr>
            </a:pPr>
            <a:r>
              <a:rPr lang="fr-FR" sz="2000" dirty="0"/>
              <a:t>Accompagner dans le temps  </a:t>
            </a:r>
          </a:p>
          <a:p>
            <a:pPr lvl="1" algn="just">
              <a:buClr>
                <a:srgbClr val="33CCFF"/>
              </a:buClr>
            </a:pPr>
            <a:endParaRPr lang="fr-FR" sz="2000" b="1" dirty="0"/>
          </a:p>
          <a:p>
            <a:pPr marL="0" indent="0" algn="just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2 - Le retour d’expérience  </a:t>
            </a:r>
          </a:p>
        </p:txBody>
      </p:sp>
    </p:spTree>
    <p:extLst>
      <p:ext uri="{BB962C8B-B14F-4D97-AF65-F5344CB8AC3E}">
        <p14:creationId xmlns:p14="http://schemas.microsoft.com/office/powerpoint/2010/main" val="11303449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b="1" dirty="0"/>
              <a:t>Impact de l’absence d’indicateurs communs automatisés pour la conduite du projet ?</a:t>
            </a:r>
          </a:p>
          <a:p>
            <a:pPr marL="0" indent="0">
              <a:buNone/>
            </a:pPr>
            <a:endParaRPr lang="fr-FR" sz="2000" dirty="0"/>
          </a:p>
          <a:p>
            <a:pPr lvl="1">
              <a:buClr>
                <a:srgbClr val="33CCFF"/>
              </a:buClr>
            </a:pPr>
            <a:r>
              <a:rPr lang="fr-FR" sz="2000" dirty="0"/>
              <a:t>N’empêche pas la démarche </a:t>
            </a:r>
          </a:p>
          <a:p>
            <a:pPr lvl="1">
              <a:buClr>
                <a:srgbClr val="33CCFF"/>
              </a:buClr>
            </a:pPr>
            <a:endParaRPr lang="fr-FR" sz="2000" dirty="0"/>
          </a:p>
          <a:p>
            <a:pPr lvl="1">
              <a:buClr>
                <a:srgbClr val="33CCFF"/>
              </a:buClr>
            </a:pPr>
            <a:r>
              <a:rPr lang="fr-FR" sz="2000" dirty="0"/>
              <a:t>A pu participer à la progression du projet ORU  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2 - Le retour d’expérience </a:t>
            </a:r>
          </a:p>
        </p:txBody>
      </p:sp>
    </p:spTree>
    <p:extLst>
      <p:ext uri="{BB962C8B-B14F-4D97-AF65-F5344CB8AC3E}">
        <p14:creationId xmlns:p14="http://schemas.microsoft.com/office/powerpoint/2010/main" val="57631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11560" y="3409548"/>
            <a:ext cx="705678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4800" b="1" dirty="0">
                <a:solidFill>
                  <a:schemeClr val="bg1"/>
                </a:solidFill>
              </a:rPr>
              <a:t>1 . La démarche</a:t>
            </a:r>
          </a:p>
        </p:txBody>
      </p:sp>
    </p:spTree>
    <p:extLst>
      <p:ext uri="{BB962C8B-B14F-4D97-AF65-F5344CB8AC3E}">
        <p14:creationId xmlns:p14="http://schemas.microsoft.com/office/powerpoint/2010/main" val="4151790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1 - La démarche </a:t>
            </a:r>
            <a:r>
              <a:rPr lang="fr-FR" sz="2800" dirty="0"/>
              <a:t>- établissements -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86306" y="1897918"/>
            <a:ext cx="8755170" cy="4483410"/>
            <a:chOff x="64297" y="1870274"/>
            <a:chExt cx="8755170" cy="4483410"/>
          </a:xfrm>
        </p:grpSpPr>
        <p:sp>
          <p:nvSpPr>
            <p:cNvPr id="6" name="Flèche droite 5"/>
            <p:cNvSpPr/>
            <p:nvPr/>
          </p:nvSpPr>
          <p:spPr>
            <a:xfrm>
              <a:off x="715786" y="2275814"/>
              <a:ext cx="7964005" cy="151216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916246" y="2275814"/>
              <a:ext cx="576064" cy="37698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15785" y="2654992"/>
              <a:ext cx="7964006" cy="38769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Triangle isocèle 8"/>
            <p:cNvSpPr/>
            <p:nvPr/>
          </p:nvSpPr>
          <p:spPr>
            <a:xfrm rot="17093346">
              <a:off x="7917972" y="2006278"/>
              <a:ext cx="862488" cy="940502"/>
            </a:xfrm>
            <a:prstGeom prst="triangle">
              <a:avLst>
                <a:gd name="adj" fmla="val 6498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22838" y="1870274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" name="Rectangle 50"/>
            <p:cNvSpPr/>
            <p:nvPr/>
          </p:nvSpPr>
          <p:spPr>
            <a:xfrm>
              <a:off x="4237231" y="1982213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Rectangle 48"/>
            <p:cNvSpPr/>
            <p:nvPr/>
          </p:nvSpPr>
          <p:spPr>
            <a:xfrm>
              <a:off x="3648397" y="1975052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Rectangle 46"/>
            <p:cNvSpPr/>
            <p:nvPr/>
          </p:nvSpPr>
          <p:spPr>
            <a:xfrm>
              <a:off x="1320095" y="1982213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762534" y="1967892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849591" y="1964169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Mars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2015</a:t>
              </a: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64297" y="2722693"/>
              <a:ext cx="1069248" cy="576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Épidémie grippale</a:t>
              </a:r>
              <a:endParaRPr lang="fr-FR" sz="135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7736758" y="2564904"/>
              <a:ext cx="75555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ARS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7724890" y="2977989"/>
              <a:ext cx="907617" cy="5230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ES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598921" y="5777172"/>
              <a:ext cx="218802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Enquêtes de ressenti </a:t>
              </a:r>
            </a:p>
            <a:p>
              <a:pPr algn="ctr"/>
              <a:r>
                <a:rPr lang="fr-FR" sz="1350" b="1" dirty="0"/>
                <a:t>SU et SAMU</a:t>
              </a:r>
              <a:endParaRPr lang="fr-FR" sz="1350" dirty="0"/>
            </a:p>
          </p:txBody>
        </p:sp>
        <p:cxnSp>
          <p:nvCxnSpPr>
            <p:cNvPr id="34" name="Connecteur droit avec flèche 33"/>
            <p:cNvCxnSpPr/>
            <p:nvPr/>
          </p:nvCxnSpPr>
          <p:spPr>
            <a:xfrm>
              <a:off x="1548209" y="3219001"/>
              <a:ext cx="0" cy="244224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à coins arrondis 38"/>
            <p:cNvSpPr/>
            <p:nvPr/>
          </p:nvSpPr>
          <p:spPr>
            <a:xfrm>
              <a:off x="178182" y="3909535"/>
              <a:ext cx="119238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Demande </a:t>
              </a:r>
            </a:p>
            <a:p>
              <a:pPr algn="ctr"/>
              <a:r>
                <a:rPr lang="fr-FR" sz="1350" b="1" dirty="0"/>
                <a:t>des ES</a:t>
              </a:r>
              <a:endParaRPr lang="fr-FR" sz="1350" dirty="0"/>
            </a:p>
          </p:txBody>
        </p:sp>
        <p:cxnSp>
          <p:nvCxnSpPr>
            <p:cNvPr id="40" name="Connecteur droit avec flèche 39"/>
            <p:cNvCxnSpPr/>
            <p:nvPr/>
          </p:nvCxnSpPr>
          <p:spPr>
            <a:xfrm>
              <a:off x="1187624" y="3219001"/>
              <a:ext cx="0" cy="64098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ZoneTexte 3"/>
          <p:cNvSpPr txBox="1"/>
          <p:nvPr/>
        </p:nvSpPr>
        <p:spPr>
          <a:xfrm>
            <a:off x="2908952" y="5764118"/>
            <a:ext cx="6559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600" dirty="0"/>
              <a:t>Episode récent: tensions observées, actions, pilotage, communication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/>
              <a:t>Manques constatés et améliorations envisageables</a:t>
            </a:r>
          </a:p>
        </p:txBody>
      </p:sp>
    </p:spTree>
    <p:extLst>
      <p:ext uri="{BB962C8B-B14F-4D97-AF65-F5344CB8AC3E}">
        <p14:creationId xmlns:p14="http://schemas.microsoft.com/office/powerpoint/2010/main" val="3686110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1 - La démarche </a:t>
            </a:r>
            <a:r>
              <a:rPr lang="fr-FR" sz="2800" dirty="0"/>
              <a:t>- établissements -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86306" y="1897918"/>
            <a:ext cx="8755170" cy="4483410"/>
            <a:chOff x="64297" y="1870274"/>
            <a:chExt cx="8755170" cy="4483410"/>
          </a:xfrm>
        </p:grpSpPr>
        <p:sp>
          <p:nvSpPr>
            <p:cNvPr id="6" name="Flèche droite 5"/>
            <p:cNvSpPr/>
            <p:nvPr/>
          </p:nvSpPr>
          <p:spPr>
            <a:xfrm>
              <a:off x="715786" y="2275814"/>
              <a:ext cx="7964005" cy="151216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916246" y="2275814"/>
              <a:ext cx="576064" cy="37698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15785" y="2654992"/>
              <a:ext cx="7964006" cy="38769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Triangle isocèle 8"/>
            <p:cNvSpPr/>
            <p:nvPr/>
          </p:nvSpPr>
          <p:spPr>
            <a:xfrm rot="17093346">
              <a:off x="7917972" y="2006278"/>
              <a:ext cx="862488" cy="940502"/>
            </a:xfrm>
            <a:prstGeom prst="triangle">
              <a:avLst>
                <a:gd name="adj" fmla="val 6498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22838" y="1870274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" name="Rectangle 50"/>
            <p:cNvSpPr/>
            <p:nvPr/>
          </p:nvSpPr>
          <p:spPr>
            <a:xfrm>
              <a:off x="4237231" y="1982213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Rectangle 48"/>
            <p:cNvSpPr/>
            <p:nvPr/>
          </p:nvSpPr>
          <p:spPr>
            <a:xfrm>
              <a:off x="3648397" y="1975052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Rectangle 46"/>
            <p:cNvSpPr/>
            <p:nvPr/>
          </p:nvSpPr>
          <p:spPr>
            <a:xfrm>
              <a:off x="1620614" y="1967891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4" name="Groupe 13"/>
            <p:cNvGrpSpPr/>
            <p:nvPr/>
          </p:nvGrpSpPr>
          <p:grpSpPr>
            <a:xfrm>
              <a:off x="762534" y="1958944"/>
              <a:ext cx="1336865" cy="737357"/>
              <a:chOff x="664226" y="885840"/>
              <a:chExt cx="1336865" cy="737357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64226" y="89478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6" name="Rectangle 45"/>
              <p:cNvSpPr/>
              <p:nvPr/>
            </p:nvSpPr>
            <p:spPr>
              <a:xfrm>
                <a:off x="1449901" y="885840"/>
                <a:ext cx="551190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Sept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849591" y="1964169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Mars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2015</a:t>
              </a: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64297" y="2722693"/>
              <a:ext cx="1069248" cy="576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Épidémie grippale</a:t>
              </a:r>
              <a:endParaRPr lang="fr-FR" sz="1350" dirty="0"/>
            </a:p>
          </p:txBody>
        </p:sp>
        <p:sp>
          <p:nvSpPr>
            <p:cNvPr id="20" name="Rectangle à coins arrondis 19"/>
            <p:cNvSpPr/>
            <p:nvPr/>
          </p:nvSpPr>
          <p:spPr>
            <a:xfrm>
              <a:off x="1753622" y="4933973"/>
              <a:ext cx="153993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Réunion initiale</a:t>
              </a:r>
              <a:endParaRPr lang="fr-FR" sz="1350" dirty="0"/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1860007" y="3219001"/>
              <a:ext cx="0" cy="16938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8"/>
            <p:cNvSpPr txBox="1"/>
            <p:nvPr/>
          </p:nvSpPr>
          <p:spPr>
            <a:xfrm>
              <a:off x="7736758" y="2564904"/>
              <a:ext cx="75555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ARS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7724890" y="2977989"/>
              <a:ext cx="907617" cy="5230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ES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598921" y="5777172"/>
              <a:ext cx="218802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Enquêtes de ressenti </a:t>
              </a:r>
            </a:p>
            <a:p>
              <a:pPr algn="ctr"/>
              <a:r>
                <a:rPr lang="fr-FR" sz="1350" b="1" dirty="0"/>
                <a:t>SU et SAMU</a:t>
              </a:r>
              <a:endParaRPr lang="fr-FR" sz="1350" dirty="0"/>
            </a:p>
          </p:txBody>
        </p:sp>
        <p:cxnSp>
          <p:nvCxnSpPr>
            <p:cNvPr id="34" name="Connecteur droit avec flèche 33"/>
            <p:cNvCxnSpPr/>
            <p:nvPr/>
          </p:nvCxnSpPr>
          <p:spPr>
            <a:xfrm>
              <a:off x="1548209" y="3219001"/>
              <a:ext cx="0" cy="244224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à coins arrondis 38"/>
            <p:cNvSpPr/>
            <p:nvPr/>
          </p:nvSpPr>
          <p:spPr>
            <a:xfrm>
              <a:off x="178182" y="3909535"/>
              <a:ext cx="119238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Demande </a:t>
              </a:r>
            </a:p>
            <a:p>
              <a:pPr algn="ctr"/>
              <a:r>
                <a:rPr lang="fr-FR" sz="1350" b="1" dirty="0"/>
                <a:t>des ES</a:t>
              </a:r>
              <a:endParaRPr lang="fr-FR" sz="1350" dirty="0"/>
            </a:p>
          </p:txBody>
        </p:sp>
        <p:cxnSp>
          <p:nvCxnSpPr>
            <p:cNvPr id="40" name="Connecteur droit avec flèche 39"/>
            <p:cNvCxnSpPr/>
            <p:nvPr/>
          </p:nvCxnSpPr>
          <p:spPr>
            <a:xfrm>
              <a:off x="1187624" y="3219001"/>
              <a:ext cx="0" cy="64098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ZoneTexte 1"/>
          <p:cNvSpPr txBox="1"/>
          <p:nvPr/>
        </p:nvSpPr>
        <p:spPr>
          <a:xfrm>
            <a:off x="3347864" y="4841233"/>
            <a:ext cx="57822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fr-FR" sz="1600" dirty="0"/>
              <a:t>Directions et médecins responsables SU tous ES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1600" dirty="0"/>
              <a:t>Précédée de diffusion de documents et recommandations traitant de la tension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7161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1 - La démarche </a:t>
            </a:r>
            <a:r>
              <a:rPr lang="fr-FR" sz="2800" dirty="0"/>
              <a:t>- établissements -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86306" y="1897918"/>
            <a:ext cx="8755170" cy="4483410"/>
            <a:chOff x="64297" y="1870274"/>
            <a:chExt cx="8755170" cy="4483410"/>
          </a:xfrm>
        </p:grpSpPr>
        <p:sp>
          <p:nvSpPr>
            <p:cNvPr id="6" name="Flèche droite 5"/>
            <p:cNvSpPr/>
            <p:nvPr/>
          </p:nvSpPr>
          <p:spPr>
            <a:xfrm>
              <a:off x="715786" y="2275814"/>
              <a:ext cx="7964005" cy="151216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916246" y="2275814"/>
              <a:ext cx="576064" cy="37698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15785" y="2654992"/>
              <a:ext cx="7964006" cy="38769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Triangle isocèle 8"/>
            <p:cNvSpPr/>
            <p:nvPr/>
          </p:nvSpPr>
          <p:spPr>
            <a:xfrm rot="17093346">
              <a:off x="7917972" y="2006278"/>
              <a:ext cx="862488" cy="940502"/>
            </a:xfrm>
            <a:prstGeom prst="triangle">
              <a:avLst>
                <a:gd name="adj" fmla="val 6498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22838" y="1870274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" name="Rectangle 50"/>
            <p:cNvSpPr/>
            <p:nvPr/>
          </p:nvSpPr>
          <p:spPr>
            <a:xfrm>
              <a:off x="4237231" y="1982213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Rectangle 48"/>
            <p:cNvSpPr/>
            <p:nvPr/>
          </p:nvSpPr>
          <p:spPr>
            <a:xfrm>
              <a:off x="3648397" y="1975052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Rectangle 46"/>
            <p:cNvSpPr/>
            <p:nvPr/>
          </p:nvSpPr>
          <p:spPr>
            <a:xfrm>
              <a:off x="1521031" y="1982213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4" name="Groupe 13"/>
            <p:cNvGrpSpPr/>
            <p:nvPr/>
          </p:nvGrpSpPr>
          <p:grpSpPr>
            <a:xfrm>
              <a:off x="762534" y="1958944"/>
              <a:ext cx="1298727" cy="737357"/>
              <a:chOff x="664226" y="885840"/>
              <a:chExt cx="1298727" cy="737357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64226" y="89478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6" name="Rectangle 45"/>
              <p:cNvSpPr/>
              <p:nvPr/>
            </p:nvSpPr>
            <p:spPr>
              <a:xfrm>
                <a:off x="1484168" y="885840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Sept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849591" y="1964169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Mars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2015</a:t>
              </a: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64297" y="2722693"/>
              <a:ext cx="1069248" cy="576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Épidémie grippale</a:t>
              </a:r>
              <a:endParaRPr lang="fr-FR" sz="1350" dirty="0"/>
            </a:p>
          </p:txBody>
        </p:sp>
        <p:sp>
          <p:nvSpPr>
            <p:cNvPr id="20" name="Rectangle à coins arrondis 19"/>
            <p:cNvSpPr/>
            <p:nvPr/>
          </p:nvSpPr>
          <p:spPr>
            <a:xfrm>
              <a:off x="1753622" y="4933973"/>
              <a:ext cx="153993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Réunion initiale</a:t>
              </a:r>
              <a:endParaRPr lang="fr-FR" sz="1350" dirty="0"/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1860007" y="3219001"/>
              <a:ext cx="0" cy="16938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8"/>
            <p:cNvSpPr txBox="1"/>
            <p:nvPr/>
          </p:nvSpPr>
          <p:spPr>
            <a:xfrm>
              <a:off x="7736758" y="2564904"/>
              <a:ext cx="75555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ARS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7724890" y="2977989"/>
              <a:ext cx="907617" cy="5230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ES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598921" y="5777172"/>
              <a:ext cx="218802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Enquêtes de ressenti </a:t>
              </a:r>
            </a:p>
            <a:p>
              <a:pPr algn="ctr"/>
              <a:r>
                <a:rPr lang="fr-FR" sz="1350" b="1" dirty="0"/>
                <a:t>SU et SAMU</a:t>
              </a:r>
              <a:endParaRPr lang="fr-FR" sz="1350" dirty="0"/>
            </a:p>
          </p:txBody>
        </p:sp>
        <p:cxnSp>
          <p:nvCxnSpPr>
            <p:cNvPr id="34" name="Connecteur droit avec flèche 33"/>
            <p:cNvCxnSpPr/>
            <p:nvPr/>
          </p:nvCxnSpPr>
          <p:spPr>
            <a:xfrm>
              <a:off x="1548209" y="3219001"/>
              <a:ext cx="0" cy="244224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à coins arrondis 38"/>
            <p:cNvSpPr/>
            <p:nvPr/>
          </p:nvSpPr>
          <p:spPr>
            <a:xfrm>
              <a:off x="178182" y="3909535"/>
              <a:ext cx="119238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Demande </a:t>
              </a:r>
            </a:p>
            <a:p>
              <a:pPr algn="ctr"/>
              <a:r>
                <a:rPr lang="fr-FR" sz="1350" b="1" dirty="0"/>
                <a:t>des ES</a:t>
              </a:r>
              <a:endParaRPr lang="fr-FR" sz="1350" dirty="0"/>
            </a:p>
          </p:txBody>
        </p:sp>
        <p:cxnSp>
          <p:nvCxnSpPr>
            <p:cNvPr id="40" name="Connecteur droit avec flèche 39"/>
            <p:cNvCxnSpPr/>
            <p:nvPr/>
          </p:nvCxnSpPr>
          <p:spPr>
            <a:xfrm>
              <a:off x="1187624" y="3219001"/>
              <a:ext cx="0" cy="64098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1692932" y="1982213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6" name="ZoneTexte 25"/>
          <p:cNvSpPr txBox="1"/>
          <p:nvPr/>
        </p:nvSpPr>
        <p:spPr>
          <a:xfrm>
            <a:off x="3415563" y="4341932"/>
            <a:ext cx="57284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Définition consensuelle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1600" b="1" dirty="0"/>
              <a:t>Objectifs</a:t>
            </a:r>
            <a:r>
              <a:rPr lang="fr-FR" sz="1600" dirty="0"/>
              <a:t> : plan global = ES, territoires, région +SAMU et ARS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1600" b="1" dirty="0"/>
              <a:t>Priorité</a:t>
            </a:r>
            <a:r>
              <a:rPr lang="fr-FR" sz="1600" dirty="0"/>
              <a:t> : dispositif ES en premier et schéma commun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1600" b="1" dirty="0"/>
              <a:t>Contenu</a:t>
            </a:r>
            <a:r>
              <a:rPr lang="fr-FR" sz="1600" dirty="0"/>
              <a:t> : veille, modalités déclenchement, déclaration, suivi, levée, évaluation, formation , plans d’actions, gradation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1600" b="1" dirty="0"/>
              <a:t>Méthode de travail </a:t>
            </a:r>
            <a:r>
              <a:rPr lang="fr-FR" sz="1600" dirty="0"/>
              <a:t>: groupe régional pluridisciplinaire   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1600" b="1" dirty="0"/>
              <a:t>Référentiel commun </a:t>
            </a:r>
            <a:r>
              <a:rPr lang="fr-FR" sz="1600" dirty="0"/>
              <a:t>: recommandations FEDORU </a:t>
            </a:r>
          </a:p>
        </p:txBody>
      </p:sp>
    </p:spTree>
    <p:extLst>
      <p:ext uri="{BB962C8B-B14F-4D97-AF65-F5344CB8AC3E}">
        <p14:creationId xmlns:p14="http://schemas.microsoft.com/office/powerpoint/2010/main" val="585331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1 - La démarche </a:t>
            </a:r>
            <a:r>
              <a:rPr lang="fr-FR" sz="2800" dirty="0"/>
              <a:t>- établissements -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86306" y="1897918"/>
            <a:ext cx="8755170" cy="4483410"/>
            <a:chOff x="64297" y="1870274"/>
            <a:chExt cx="8755170" cy="4483410"/>
          </a:xfrm>
        </p:grpSpPr>
        <p:sp>
          <p:nvSpPr>
            <p:cNvPr id="6" name="Flèche droite 5"/>
            <p:cNvSpPr/>
            <p:nvPr/>
          </p:nvSpPr>
          <p:spPr>
            <a:xfrm>
              <a:off x="715786" y="2275814"/>
              <a:ext cx="7964005" cy="151216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916246" y="2275814"/>
              <a:ext cx="576064" cy="37698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15785" y="2654992"/>
              <a:ext cx="7964006" cy="38769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Triangle isocèle 8"/>
            <p:cNvSpPr/>
            <p:nvPr/>
          </p:nvSpPr>
          <p:spPr>
            <a:xfrm rot="17093346">
              <a:off x="7917972" y="2006278"/>
              <a:ext cx="862488" cy="940502"/>
            </a:xfrm>
            <a:prstGeom prst="triangle">
              <a:avLst>
                <a:gd name="adj" fmla="val 6498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22838" y="1870274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Rectangle 48"/>
            <p:cNvSpPr/>
            <p:nvPr/>
          </p:nvSpPr>
          <p:spPr>
            <a:xfrm>
              <a:off x="3648397" y="1975052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Rectangle 46"/>
            <p:cNvSpPr/>
            <p:nvPr/>
          </p:nvSpPr>
          <p:spPr>
            <a:xfrm>
              <a:off x="1320095" y="1982213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4" name="Groupe 13"/>
            <p:cNvGrpSpPr/>
            <p:nvPr/>
          </p:nvGrpSpPr>
          <p:grpSpPr>
            <a:xfrm>
              <a:off x="762534" y="1958944"/>
              <a:ext cx="1336865" cy="737357"/>
              <a:chOff x="664226" y="885840"/>
              <a:chExt cx="1336865" cy="737357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64226" y="89478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6" name="Rectangle 45"/>
              <p:cNvSpPr/>
              <p:nvPr/>
            </p:nvSpPr>
            <p:spPr>
              <a:xfrm>
                <a:off x="1522306" y="885840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Sept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849591" y="1964169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Mars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2015</a:t>
              </a: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64297" y="2722693"/>
              <a:ext cx="1069248" cy="576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Épidémie grippale</a:t>
              </a:r>
              <a:endParaRPr lang="fr-FR" sz="1350" dirty="0"/>
            </a:p>
          </p:txBody>
        </p:sp>
        <p:sp>
          <p:nvSpPr>
            <p:cNvPr id="20" name="Rectangle à coins arrondis 19"/>
            <p:cNvSpPr/>
            <p:nvPr/>
          </p:nvSpPr>
          <p:spPr>
            <a:xfrm>
              <a:off x="1753622" y="4933973"/>
              <a:ext cx="153993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Réunion initiale</a:t>
              </a:r>
              <a:endParaRPr lang="fr-FR" sz="1350" dirty="0"/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1860007" y="3219001"/>
              <a:ext cx="0" cy="16938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8"/>
            <p:cNvSpPr txBox="1"/>
            <p:nvPr/>
          </p:nvSpPr>
          <p:spPr>
            <a:xfrm>
              <a:off x="7736758" y="2564904"/>
              <a:ext cx="75555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ARS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7724890" y="2977989"/>
              <a:ext cx="907617" cy="5230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ES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598921" y="5777172"/>
              <a:ext cx="218802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Enquêtes de ressenti </a:t>
              </a:r>
            </a:p>
            <a:p>
              <a:pPr algn="ctr"/>
              <a:r>
                <a:rPr lang="fr-FR" sz="1350" b="1" dirty="0"/>
                <a:t>SU et SAMU</a:t>
              </a:r>
              <a:endParaRPr lang="fr-FR" sz="1350" dirty="0"/>
            </a:p>
          </p:txBody>
        </p:sp>
        <p:cxnSp>
          <p:nvCxnSpPr>
            <p:cNvPr id="34" name="Connecteur droit avec flèche 33"/>
            <p:cNvCxnSpPr/>
            <p:nvPr/>
          </p:nvCxnSpPr>
          <p:spPr>
            <a:xfrm>
              <a:off x="1548209" y="3219001"/>
              <a:ext cx="0" cy="244224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à coins arrondis 38"/>
            <p:cNvSpPr/>
            <p:nvPr/>
          </p:nvSpPr>
          <p:spPr>
            <a:xfrm>
              <a:off x="178182" y="3909535"/>
              <a:ext cx="119238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Demande </a:t>
              </a:r>
            </a:p>
            <a:p>
              <a:pPr algn="ctr"/>
              <a:r>
                <a:rPr lang="fr-FR" sz="1350" b="1" dirty="0"/>
                <a:t>des ES</a:t>
              </a:r>
              <a:endParaRPr lang="fr-FR" sz="1350" dirty="0"/>
            </a:p>
          </p:txBody>
        </p:sp>
        <p:cxnSp>
          <p:nvCxnSpPr>
            <p:cNvPr id="40" name="Connecteur droit avec flèche 39"/>
            <p:cNvCxnSpPr/>
            <p:nvPr/>
          </p:nvCxnSpPr>
          <p:spPr>
            <a:xfrm>
              <a:off x="1187624" y="3219001"/>
              <a:ext cx="0" cy="64098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avec flèche 42"/>
            <p:cNvCxnSpPr/>
            <p:nvPr/>
          </p:nvCxnSpPr>
          <p:spPr>
            <a:xfrm>
              <a:off x="2119762" y="3219001"/>
              <a:ext cx="0" cy="69053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à coins arrondis 43"/>
            <p:cNvSpPr/>
            <p:nvPr/>
          </p:nvSpPr>
          <p:spPr>
            <a:xfrm>
              <a:off x="1979712" y="3942231"/>
              <a:ext cx="864589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Etat des </a:t>
              </a:r>
            </a:p>
            <a:p>
              <a:pPr algn="ctr"/>
              <a:r>
                <a:rPr lang="fr-FR" sz="1350" b="1" dirty="0"/>
                <a:t>lieux</a:t>
              </a:r>
              <a:endParaRPr lang="fr-FR" sz="1350" dirty="0"/>
            </a:p>
          </p:txBody>
        </p:sp>
      </p:grpSp>
      <p:sp>
        <p:nvSpPr>
          <p:cNvPr id="26" name="ZoneTexte 25"/>
          <p:cNvSpPr txBox="1"/>
          <p:nvPr/>
        </p:nvSpPr>
        <p:spPr>
          <a:xfrm>
            <a:off x="3415562" y="3815626"/>
            <a:ext cx="57284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b="1" dirty="0"/>
              <a:t>Grille d’auto-évaluation 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1600" dirty="0"/>
              <a:t>Organisation au quotidien des urgences,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1600" dirty="0"/>
              <a:t>Articulation avec aval,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1600" dirty="0"/>
              <a:t>Dispositifs existants et efficacité  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1907045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1 - La démarche </a:t>
            </a:r>
            <a:r>
              <a:rPr lang="fr-FR" sz="2800" dirty="0"/>
              <a:t>- établissements -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86306" y="1897918"/>
            <a:ext cx="8755170" cy="4483410"/>
            <a:chOff x="64297" y="1870274"/>
            <a:chExt cx="8755170" cy="4483410"/>
          </a:xfrm>
        </p:grpSpPr>
        <p:sp>
          <p:nvSpPr>
            <p:cNvPr id="6" name="Flèche droite 5"/>
            <p:cNvSpPr/>
            <p:nvPr/>
          </p:nvSpPr>
          <p:spPr>
            <a:xfrm>
              <a:off x="715786" y="2275814"/>
              <a:ext cx="7964005" cy="151216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916246" y="2275814"/>
              <a:ext cx="576064" cy="37698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15785" y="2654992"/>
              <a:ext cx="7964006" cy="38769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Triangle isocèle 8"/>
            <p:cNvSpPr/>
            <p:nvPr/>
          </p:nvSpPr>
          <p:spPr>
            <a:xfrm rot="17093346">
              <a:off x="7917972" y="2006278"/>
              <a:ext cx="862488" cy="940502"/>
            </a:xfrm>
            <a:prstGeom prst="triangle">
              <a:avLst>
                <a:gd name="adj" fmla="val 6498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22838" y="1870274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1" name="Groupe 10"/>
            <p:cNvGrpSpPr/>
            <p:nvPr/>
          </p:nvGrpSpPr>
          <p:grpSpPr>
            <a:xfrm>
              <a:off x="4237231" y="1982213"/>
              <a:ext cx="478785" cy="728409"/>
              <a:chOff x="4078400" y="909109"/>
              <a:chExt cx="478785" cy="728409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2" name="Rectangle 51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Avril</a:t>
                </a:r>
                <a:endParaRPr lang="fr-FR" sz="13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2016</a:t>
                </a:r>
              </a:p>
            </p:txBody>
          </p:sp>
        </p:grpSp>
        <p:grpSp>
          <p:nvGrpSpPr>
            <p:cNvPr id="12" name="Groupe 11"/>
            <p:cNvGrpSpPr/>
            <p:nvPr/>
          </p:nvGrpSpPr>
          <p:grpSpPr>
            <a:xfrm>
              <a:off x="3648397" y="1975052"/>
              <a:ext cx="478785" cy="728409"/>
              <a:chOff x="3550089" y="901948"/>
              <a:chExt cx="478785" cy="72840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0" name="Rectangle 49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Mars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2016</a:t>
                </a:r>
                <a:r>
                  <a:rPr lang="fr-FR" sz="1300" kern="1200" dirty="0"/>
                  <a:t> </a:t>
                </a:r>
              </a:p>
            </p:txBody>
          </p:sp>
        </p:grpSp>
        <p:grpSp>
          <p:nvGrpSpPr>
            <p:cNvPr id="13" name="Groupe 12"/>
            <p:cNvGrpSpPr/>
            <p:nvPr/>
          </p:nvGrpSpPr>
          <p:grpSpPr>
            <a:xfrm>
              <a:off x="1320095" y="1955946"/>
              <a:ext cx="1278452" cy="754676"/>
              <a:chOff x="1221787" y="882842"/>
              <a:chExt cx="1278452" cy="754676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221787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8" name="Rectangle 47"/>
              <p:cNvSpPr/>
              <p:nvPr/>
            </p:nvSpPr>
            <p:spPr>
              <a:xfrm>
                <a:off x="2021454" y="882842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 err="1"/>
                  <a:t>Nov</a:t>
                </a:r>
                <a:endParaRPr lang="fr-FR" sz="1300" kern="12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grpSp>
          <p:nvGrpSpPr>
            <p:cNvPr id="14" name="Groupe 13"/>
            <p:cNvGrpSpPr/>
            <p:nvPr/>
          </p:nvGrpSpPr>
          <p:grpSpPr>
            <a:xfrm>
              <a:off x="762534" y="1958944"/>
              <a:ext cx="1217178" cy="737357"/>
              <a:chOff x="664226" y="885840"/>
              <a:chExt cx="1217178" cy="737357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64226" y="89478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6" name="Rectangle 45"/>
              <p:cNvSpPr/>
              <p:nvPr/>
            </p:nvSpPr>
            <p:spPr>
              <a:xfrm>
                <a:off x="1461179" y="885840"/>
                <a:ext cx="42022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Sept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849591" y="1964169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Mars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2015</a:t>
              </a: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64297" y="2722693"/>
              <a:ext cx="1069248" cy="576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Épidémie grippale</a:t>
              </a:r>
              <a:endParaRPr lang="fr-FR" sz="1350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546438" y="2986063"/>
              <a:ext cx="1174262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Réunions de </a:t>
              </a:r>
            </a:p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travail (5)</a:t>
              </a:r>
            </a:p>
            <a:p>
              <a:endParaRPr lang="fr-FR" sz="1350" dirty="0"/>
            </a:p>
          </p:txBody>
        </p:sp>
        <p:cxnSp>
          <p:nvCxnSpPr>
            <p:cNvPr id="18" name="Connecteur droit 17"/>
            <p:cNvCxnSpPr/>
            <p:nvPr/>
          </p:nvCxnSpPr>
          <p:spPr>
            <a:xfrm>
              <a:off x="2369049" y="3058122"/>
              <a:ext cx="6998" cy="343234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3887789" y="3056530"/>
              <a:ext cx="2491" cy="348302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à coins arrondis 19"/>
            <p:cNvSpPr/>
            <p:nvPr/>
          </p:nvSpPr>
          <p:spPr>
            <a:xfrm>
              <a:off x="1753622" y="4933973"/>
              <a:ext cx="153993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Réunion initiale</a:t>
              </a:r>
              <a:endParaRPr lang="fr-FR" sz="1350" dirty="0"/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1860007" y="3219001"/>
              <a:ext cx="0" cy="16938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7140271" y="1994717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 err="1"/>
                <a:t>Nov</a:t>
              </a:r>
              <a:r>
                <a:rPr lang="fr-FR" sz="1300" kern="1200" dirty="0"/>
                <a:t>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2016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7736758" y="2564904"/>
              <a:ext cx="75555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ARS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7724890" y="2977989"/>
              <a:ext cx="907617" cy="5230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ES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598921" y="5777172"/>
              <a:ext cx="218802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Enquêtes de ressenti </a:t>
              </a:r>
            </a:p>
            <a:p>
              <a:pPr algn="ctr"/>
              <a:r>
                <a:rPr lang="fr-FR" sz="1350" b="1" dirty="0"/>
                <a:t>SU et SAMU</a:t>
              </a:r>
              <a:endParaRPr lang="fr-FR" sz="1350" dirty="0"/>
            </a:p>
          </p:txBody>
        </p:sp>
        <p:cxnSp>
          <p:nvCxnSpPr>
            <p:cNvPr id="34" name="Connecteur droit avec flèche 33"/>
            <p:cNvCxnSpPr/>
            <p:nvPr/>
          </p:nvCxnSpPr>
          <p:spPr>
            <a:xfrm>
              <a:off x="1548209" y="3219001"/>
              <a:ext cx="0" cy="244224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à coins arrondis 38"/>
            <p:cNvSpPr/>
            <p:nvPr/>
          </p:nvSpPr>
          <p:spPr>
            <a:xfrm>
              <a:off x="178182" y="3909535"/>
              <a:ext cx="119238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Demande </a:t>
              </a:r>
            </a:p>
            <a:p>
              <a:pPr algn="ctr"/>
              <a:r>
                <a:rPr lang="fr-FR" sz="1350" b="1" dirty="0"/>
                <a:t>des ES</a:t>
              </a:r>
              <a:endParaRPr lang="fr-FR" sz="1350" dirty="0"/>
            </a:p>
          </p:txBody>
        </p:sp>
        <p:cxnSp>
          <p:nvCxnSpPr>
            <p:cNvPr id="40" name="Connecteur droit avec flèche 39"/>
            <p:cNvCxnSpPr/>
            <p:nvPr/>
          </p:nvCxnSpPr>
          <p:spPr>
            <a:xfrm>
              <a:off x="1187624" y="3219001"/>
              <a:ext cx="0" cy="64098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avec flèche 42"/>
            <p:cNvCxnSpPr/>
            <p:nvPr/>
          </p:nvCxnSpPr>
          <p:spPr>
            <a:xfrm>
              <a:off x="2119762" y="3219001"/>
              <a:ext cx="0" cy="69053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à coins arrondis 43"/>
            <p:cNvSpPr/>
            <p:nvPr/>
          </p:nvSpPr>
          <p:spPr>
            <a:xfrm>
              <a:off x="1979712" y="3942231"/>
              <a:ext cx="864589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Etat des </a:t>
              </a:r>
            </a:p>
            <a:p>
              <a:pPr algn="ctr"/>
              <a:r>
                <a:rPr lang="fr-FR" sz="1350" b="1" dirty="0"/>
                <a:t>lieux</a:t>
              </a:r>
              <a:endParaRPr lang="fr-FR" sz="1350" dirty="0"/>
            </a:p>
          </p:txBody>
        </p:sp>
      </p:grpSp>
      <p:cxnSp>
        <p:nvCxnSpPr>
          <p:cNvPr id="41" name="Connecteur droit avec flèche 40"/>
          <p:cNvCxnSpPr/>
          <p:nvPr/>
        </p:nvCxnSpPr>
        <p:spPr>
          <a:xfrm>
            <a:off x="3770406" y="3279341"/>
            <a:ext cx="0" cy="536285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3491880" y="3862387"/>
            <a:ext cx="5544615" cy="1261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600" b="1" dirty="0"/>
              <a:t>De novembre à mars 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1500" dirty="0"/>
              <a:t>Plénières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1500" dirty="0"/>
              <a:t>Travail entre les séances sur documents préparés par le  Réseau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1500" dirty="0"/>
              <a:t>21 Etablissements sur 25 ont participé au groupe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1500" dirty="0"/>
              <a:t>Validation des documents après accord de tous </a:t>
            </a:r>
          </a:p>
        </p:txBody>
      </p:sp>
    </p:spTree>
    <p:extLst>
      <p:ext uri="{BB962C8B-B14F-4D97-AF65-F5344CB8AC3E}">
        <p14:creationId xmlns:p14="http://schemas.microsoft.com/office/powerpoint/2010/main" val="2333688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1 - La démarche </a:t>
            </a:r>
            <a:r>
              <a:rPr lang="fr-FR" sz="2800" dirty="0"/>
              <a:t>- établissements - 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86306" y="1897918"/>
            <a:ext cx="8755170" cy="4483410"/>
            <a:chOff x="64297" y="1870274"/>
            <a:chExt cx="8755170" cy="4483410"/>
          </a:xfrm>
        </p:grpSpPr>
        <p:sp>
          <p:nvSpPr>
            <p:cNvPr id="6" name="Flèche droite 5"/>
            <p:cNvSpPr/>
            <p:nvPr/>
          </p:nvSpPr>
          <p:spPr>
            <a:xfrm>
              <a:off x="715786" y="2275814"/>
              <a:ext cx="7964005" cy="151216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916246" y="2275814"/>
              <a:ext cx="576064" cy="37698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15785" y="2654992"/>
              <a:ext cx="7964006" cy="38769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Triangle isocèle 8"/>
            <p:cNvSpPr/>
            <p:nvPr/>
          </p:nvSpPr>
          <p:spPr>
            <a:xfrm rot="17093346">
              <a:off x="7917972" y="2006278"/>
              <a:ext cx="862488" cy="940502"/>
            </a:xfrm>
            <a:prstGeom prst="triangle">
              <a:avLst>
                <a:gd name="adj" fmla="val 64986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22838" y="1870274"/>
              <a:ext cx="478785" cy="72840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1" name="Groupe 10"/>
            <p:cNvGrpSpPr/>
            <p:nvPr/>
          </p:nvGrpSpPr>
          <p:grpSpPr>
            <a:xfrm>
              <a:off x="4237231" y="1982213"/>
              <a:ext cx="478785" cy="728409"/>
              <a:chOff x="4078400" y="909109"/>
              <a:chExt cx="478785" cy="728409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2" name="Rectangle 51"/>
              <p:cNvSpPr/>
              <p:nvPr/>
            </p:nvSpPr>
            <p:spPr>
              <a:xfrm>
                <a:off x="4078400" y="909109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Avril</a:t>
                </a:r>
                <a:endParaRPr lang="fr-FR" sz="13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2016</a:t>
                </a:r>
              </a:p>
            </p:txBody>
          </p:sp>
        </p:grpSp>
        <p:grpSp>
          <p:nvGrpSpPr>
            <p:cNvPr id="12" name="Groupe 11"/>
            <p:cNvGrpSpPr/>
            <p:nvPr/>
          </p:nvGrpSpPr>
          <p:grpSpPr>
            <a:xfrm>
              <a:off x="3648397" y="1975052"/>
              <a:ext cx="478785" cy="728409"/>
              <a:chOff x="3550089" y="901948"/>
              <a:chExt cx="478785" cy="72840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0" name="Rectangle 49"/>
              <p:cNvSpPr/>
              <p:nvPr/>
            </p:nvSpPr>
            <p:spPr>
              <a:xfrm>
                <a:off x="3550089" y="901948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Mars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2016</a:t>
                </a:r>
                <a:r>
                  <a:rPr lang="fr-FR" sz="1300" kern="1200" dirty="0"/>
                  <a:t> </a:t>
                </a:r>
              </a:p>
            </p:txBody>
          </p:sp>
        </p:grpSp>
        <p:grpSp>
          <p:nvGrpSpPr>
            <p:cNvPr id="13" name="Groupe 12"/>
            <p:cNvGrpSpPr/>
            <p:nvPr/>
          </p:nvGrpSpPr>
          <p:grpSpPr>
            <a:xfrm>
              <a:off x="1320095" y="1955946"/>
              <a:ext cx="1278452" cy="754676"/>
              <a:chOff x="1221787" y="882842"/>
              <a:chExt cx="1278452" cy="754676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221787" y="909109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8" name="Rectangle 47"/>
              <p:cNvSpPr/>
              <p:nvPr/>
            </p:nvSpPr>
            <p:spPr>
              <a:xfrm>
                <a:off x="2021454" y="882842"/>
                <a:ext cx="47878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 err="1"/>
                  <a:t>Nov</a:t>
                </a:r>
                <a:endParaRPr lang="fr-FR" sz="1300" kern="1200" dirty="0"/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grpSp>
          <p:nvGrpSpPr>
            <p:cNvPr id="14" name="Groupe 13"/>
            <p:cNvGrpSpPr/>
            <p:nvPr/>
          </p:nvGrpSpPr>
          <p:grpSpPr>
            <a:xfrm>
              <a:off x="762534" y="1958944"/>
              <a:ext cx="1217178" cy="737357"/>
              <a:chOff x="664226" y="885840"/>
              <a:chExt cx="1217178" cy="737357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64226" y="894788"/>
                <a:ext cx="478785" cy="728409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6" name="Rectangle 45"/>
              <p:cNvSpPr/>
              <p:nvPr/>
            </p:nvSpPr>
            <p:spPr>
              <a:xfrm>
                <a:off x="1461179" y="885840"/>
                <a:ext cx="420225" cy="72840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132080" rIns="0" bIns="13208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kern="1200" dirty="0"/>
                  <a:t>Sept</a:t>
                </a:r>
              </a:p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300" dirty="0"/>
                  <a:t>2015</a:t>
                </a:r>
                <a:endParaRPr lang="fr-FR" sz="1300" kern="1200" dirty="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849591" y="1964169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Mars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2015</a:t>
              </a: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64297" y="2722693"/>
              <a:ext cx="1069248" cy="57651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Épidémie grippale</a:t>
              </a:r>
              <a:endParaRPr lang="fr-FR" sz="1350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546438" y="2986063"/>
              <a:ext cx="1174262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Réunions de </a:t>
              </a:r>
            </a:p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travail (5)</a:t>
              </a:r>
            </a:p>
            <a:p>
              <a:endParaRPr lang="fr-FR" sz="1350" dirty="0"/>
            </a:p>
          </p:txBody>
        </p:sp>
        <p:cxnSp>
          <p:nvCxnSpPr>
            <p:cNvPr id="18" name="Connecteur droit 17"/>
            <p:cNvCxnSpPr/>
            <p:nvPr/>
          </p:nvCxnSpPr>
          <p:spPr>
            <a:xfrm>
              <a:off x="2369049" y="3058122"/>
              <a:ext cx="6998" cy="343234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3887789" y="3056530"/>
              <a:ext cx="2491" cy="348302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à coins arrondis 19"/>
            <p:cNvSpPr/>
            <p:nvPr/>
          </p:nvSpPr>
          <p:spPr>
            <a:xfrm>
              <a:off x="1753622" y="4933973"/>
              <a:ext cx="153993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Réunion initiale</a:t>
              </a:r>
              <a:endParaRPr lang="fr-FR" sz="1350" dirty="0"/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1860007" y="3219001"/>
              <a:ext cx="0" cy="16938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4489917" y="2661632"/>
              <a:ext cx="10075" cy="146323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à coins arrondis 22"/>
            <p:cNvSpPr/>
            <p:nvPr/>
          </p:nvSpPr>
          <p:spPr>
            <a:xfrm>
              <a:off x="3342243" y="4048483"/>
              <a:ext cx="2597909" cy="222657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b="1" dirty="0">
                  <a:solidFill>
                    <a:schemeClr val="tx1"/>
                  </a:solidFill>
                </a:rPr>
                <a:t>Restitution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40271" y="1994717"/>
              <a:ext cx="478785" cy="7284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32080" rIns="0" bIns="13208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 err="1"/>
                <a:t>Nov</a:t>
              </a:r>
              <a:r>
                <a:rPr lang="fr-FR" sz="1300" kern="1200" dirty="0"/>
                <a:t>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300" kern="1200" dirty="0"/>
                <a:t>2016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7736758" y="2564904"/>
              <a:ext cx="75555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ARS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7724890" y="2977989"/>
              <a:ext cx="907617" cy="5230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solidFill>
                    <a:schemeClr val="bg1"/>
                  </a:solidFill>
                </a:rPr>
                <a:t>ES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598921" y="5777172"/>
              <a:ext cx="218802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Enquêtes de ressenti </a:t>
              </a:r>
            </a:p>
            <a:p>
              <a:pPr algn="ctr"/>
              <a:r>
                <a:rPr lang="fr-FR" sz="1350" b="1" dirty="0"/>
                <a:t>SU et SAMU</a:t>
              </a:r>
              <a:endParaRPr lang="fr-FR" sz="1350" dirty="0"/>
            </a:p>
          </p:txBody>
        </p:sp>
        <p:cxnSp>
          <p:nvCxnSpPr>
            <p:cNvPr id="34" name="Connecteur droit avec flèche 33"/>
            <p:cNvCxnSpPr/>
            <p:nvPr/>
          </p:nvCxnSpPr>
          <p:spPr>
            <a:xfrm>
              <a:off x="1548209" y="3219001"/>
              <a:ext cx="0" cy="244224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à coins arrondis 35"/>
            <p:cNvSpPr/>
            <p:nvPr/>
          </p:nvSpPr>
          <p:spPr>
            <a:xfrm>
              <a:off x="3970550" y="4534918"/>
              <a:ext cx="983497" cy="696351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Dispositif ES</a:t>
              </a:r>
            </a:p>
          </p:txBody>
        </p:sp>
        <p:sp>
          <p:nvSpPr>
            <p:cNvPr id="39" name="Rectangle à coins arrondis 38"/>
            <p:cNvSpPr/>
            <p:nvPr/>
          </p:nvSpPr>
          <p:spPr>
            <a:xfrm>
              <a:off x="178182" y="3909535"/>
              <a:ext cx="1192382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Demande </a:t>
              </a:r>
            </a:p>
            <a:p>
              <a:pPr algn="ctr"/>
              <a:r>
                <a:rPr lang="fr-FR" sz="1350" b="1" dirty="0"/>
                <a:t>des ES</a:t>
              </a:r>
              <a:endParaRPr lang="fr-FR" sz="1350" dirty="0"/>
            </a:p>
          </p:txBody>
        </p:sp>
        <p:cxnSp>
          <p:nvCxnSpPr>
            <p:cNvPr id="40" name="Connecteur droit avec flèche 39"/>
            <p:cNvCxnSpPr/>
            <p:nvPr/>
          </p:nvCxnSpPr>
          <p:spPr>
            <a:xfrm>
              <a:off x="1187624" y="3219001"/>
              <a:ext cx="0" cy="64098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avec flèche 42"/>
            <p:cNvCxnSpPr/>
            <p:nvPr/>
          </p:nvCxnSpPr>
          <p:spPr>
            <a:xfrm>
              <a:off x="2119762" y="3219001"/>
              <a:ext cx="0" cy="69053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à coins arrondis 43"/>
            <p:cNvSpPr/>
            <p:nvPr/>
          </p:nvSpPr>
          <p:spPr>
            <a:xfrm>
              <a:off x="1979712" y="3942231"/>
              <a:ext cx="864589" cy="576512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r-FR" sz="1350" b="1" dirty="0"/>
                <a:t>Etat des </a:t>
              </a:r>
            </a:p>
            <a:p>
              <a:pPr algn="ctr"/>
              <a:r>
                <a:rPr lang="fr-FR" sz="1350" b="1" dirty="0"/>
                <a:t>lieux</a:t>
              </a:r>
              <a:endParaRPr lang="fr-FR" sz="1350" dirty="0"/>
            </a:p>
          </p:txBody>
        </p:sp>
      </p:grpSp>
      <p:sp>
        <p:nvSpPr>
          <p:cNvPr id="42" name="ZoneTexte 41"/>
          <p:cNvSpPr txBox="1"/>
          <p:nvPr/>
        </p:nvSpPr>
        <p:spPr>
          <a:xfrm>
            <a:off x="5296575" y="4565975"/>
            <a:ext cx="4005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b="1" dirty="0"/>
              <a:t>Invités 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1600" dirty="0"/>
              <a:t>Les directions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1600" dirty="0"/>
              <a:t>Les responsable des  SU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1600" dirty="0"/>
              <a:t>Le Groupe de travail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1600" dirty="0"/>
              <a:t>Les Présidents de CME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fr-FR" sz="1600" dirty="0"/>
              <a:t>L’ARS</a:t>
            </a:r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15597671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2502</TotalTime>
  <Words>1310</Words>
  <Application>Microsoft Office PowerPoint</Application>
  <PresentationFormat>Affichage à l'écran (4:3)</PresentationFormat>
  <Paragraphs>509</Paragraphs>
  <Slides>25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1" baseType="lpstr">
      <vt:lpstr>Arial</vt:lpstr>
      <vt:lpstr>Arial Narrow</vt:lpstr>
      <vt:lpstr>Calibri</vt:lpstr>
      <vt:lpstr>Courier New</vt:lpstr>
      <vt:lpstr>Wingdings</vt:lpstr>
      <vt:lpstr>Thème Office</vt:lpstr>
      <vt:lpstr>Présentation PowerPoint</vt:lpstr>
      <vt:lpstr>SOMMAIRE</vt:lpstr>
      <vt:lpstr>Présentation PowerPoint</vt:lpstr>
      <vt:lpstr>1 - La démarche - établissements - </vt:lpstr>
      <vt:lpstr>1 - La démarche - établissements - </vt:lpstr>
      <vt:lpstr>1 - La démarche - établissements -</vt:lpstr>
      <vt:lpstr>1 - La démarche - établissements -</vt:lpstr>
      <vt:lpstr>1 - La démarche - établissements - </vt:lpstr>
      <vt:lpstr>1 - La démarche - établissements - </vt:lpstr>
      <vt:lpstr>1 - La démarche - établissements - </vt:lpstr>
      <vt:lpstr>1 - La démarche - établissements - </vt:lpstr>
      <vt:lpstr>1 - La démarche - établissements - </vt:lpstr>
      <vt:lpstr>1 - La démarche - ARS - </vt:lpstr>
      <vt:lpstr>1 - La démarche - ARS - </vt:lpstr>
      <vt:lpstr>1 - La démarche - ARS - </vt:lpstr>
      <vt:lpstr>1 - La démarche - ARS - </vt:lpstr>
      <vt:lpstr>1 - La démarche - ARS - </vt:lpstr>
      <vt:lpstr>1 - La démarche - SAMU - </vt:lpstr>
      <vt:lpstr>Suites de la démarche</vt:lpstr>
      <vt:lpstr>Présentation PowerPoint</vt:lpstr>
      <vt:lpstr>2 – Le retour d’expérience </vt:lpstr>
      <vt:lpstr>2 - Le retour d’expérience  </vt:lpstr>
      <vt:lpstr>2 - Le retour d’expérience  </vt:lpstr>
      <vt:lpstr>2 - Le retour d’expérience  </vt:lpstr>
      <vt:lpstr>2 - Le retour d’expérience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ROR-INFOGRAPHIE</dc:creator>
  <cp:lastModifiedBy>Utilisateur</cp:lastModifiedBy>
  <cp:revision>210</cp:revision>
  <cp:lastPrinted>2016-11-09T17:45:12Z</cp:lastPrinted>
  <dcterms:created xsi:type="dcterms:W3CDTF">2014-02-10T10:15:01Z</dcterms:created>
  <dcterms:modified xsi:type="dcterms:W3CDTF">2017-09-07T12:04:35Z</dcterms:modified>
</cp:coreProperties>
</file>